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Montserrat Classic Bold" charset="1" panose="00000800000000000000"/>
      <p:regular r:id="rId22"/>
    </p:embeddedFont>
    <p:embeddedFont>
      <p:font typeface="Montserrat Classic" charset="1" panose="00000500000000000000"/>
      <p:regular r:id="rId23"/>
    </p:embeddedFont>
    <p:embeddedFont>
      <p:font typeface="Canva Sans Italics" charset="1" panose="020B0503030501040103"/>
      <p:regular r:id="rId24"/>
    </p:embeddedFont>
    <p:embeddedFont>
      <p:font typeface="Inter Bold" charset="1" panose="020B0802030000000004"/>
      <p:regular r:id="rId25"/>
    </p:embeddedFont>
    <p:embeddedFont>
      <p:font typeface="Inter" charset="1" panose="020B0502030000000004"/>
      <p:regular r:id="rId26"/>
    </p:embeddedFont>
    <p:embeddedFont>
      <p:font typeface="Poppins Bold" charset="1" panose="00000800000000000000"/>
      <p:regular r:id="rId27"/>
    </p:embeddedFont>
    <p:embeddedFont>
      <p:font typeface="Open Sans Bold" charset="1" panose="00000000000000000000"/>
      <p:regular r:id="rId28"/>
    </p:embeddedFont>
    <p:embeddedFont>
      <p:font typeface="Canva Sans" charset="1" panose="020B0503030501040103"/>
      <p:regular r:id="rId29"/>
    </p:embeddedFont>
    <p:embeddedFont>
      <p:font typeface="Canva Sans Bold" charset="1" panose="020B0803030501040103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12" Target="../media/image69.png" Type="http://schemas.openxmlformats.org/officeDocument/2006/relationships/image"/><Relationship Id="rId13" Target="../media/image70.svg" Type="http://schemas.openxmlformats.org/officeDocument/2006/relationships/image"/><Relationship Id="rId14" Target="../media/image71.png" Type="http://schemas.openxmlformats.org/officeDocument/2006/relationships/image"/><Relationship Id="rId15" Target="../media/image72.svg" Type="http://schemas.openxmlformats.org/officeDocument/2006/relationships/image"/><Relationship Id="rId16" Target="../media/image73.png" Type="http://schemas.openxmlformats.org/officeDocument/2006/relationships/image"/><Relationship Id="rId17" Target="../media/image74.svg" Type="http://schemas.openxmlformats.org/officeDocument/2006/relationships/image"/><Relationship Id="rId18" Target="../media/image75.png" Type="http://schemas.openxmlformats.org/officeDocument/2006/relationships/image"/><Relationship Id="rId19" Target="../media/image76.svg" Type="http://schemas.openxmlformats.org/officeDocument/2006/relationships/image"/><Relationship Id="rId2" Target="../media/image59.png" Type="http://schemas.openxmlformats.org/officeDocument/2006/relationships/image"/><Relationship Id="rId20" Target="../media/image77.png" Type="http://schemas.openxmlformats.org/officeDocument/2006/relationships/image"/><Relationship Id="rId21" Target="../media/image78.svg" Type="http://schemas.openxmlformats.org/officeDocument/2006/relationships/image"/><Relationship Id="rId22" Target="../media/image79.png" Type="http://schemas.openxmlformats.org/officeDocument/2006/relationships/image"/><Relationship Id="rId23" Target="../media/image80.sv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82.png" Type="http://schemas.openxmlformats.org/officeDocument/2006/relationships/image"/><Relationship Id="rId6" Target="../media/image8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kaggle.com/datasets/trainingdatapro/parking-space-detection-dataset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18" Target="../media/image21.png" Type="http://schemas.openxmlformats.org/officeDocument/2006/relationships/image"/><Relationship Id="rId19" Target="../media/image22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14" Target="../media/image35.png" Type="http://schemas.openxmlformats.org/officeDocument/2006/relationships/image"/><Relationship Id="rId15" Target="../media/image36.svg" Type="http://schemas.openxmlformats.org/officeDocument/2006/relationships/image"/><Relationship Id="rId16" Target="../media/image37.png" Type="http://schemas.openxmlformats.org/officeDocument/2006/relationships/image"/><Relationship Id="rId17" Target="../media/image38.svg" Type="http://schemas.openxmlformats.org/officeDocument/2006/relationships/image"/><Relationship Id="rId18" Target="../media/image39.png" Type="http://schemas.openxmlformats.org/officeDocument/2006/relationships/image"/><Relationship Id="rId19" Target="../media/image40.svg" Type="http://schemas.openxmlformats.org/officeDocument/2006/relationships/image"/><Relationship Id="rId2" Target="../media/image23.png" Type="http://schemas.openxmlformats.org/officeDocument/2006/relationships/image"/><Relationship Id="rId20" Target="../media/image41.png" Type="http://schemas.openxmlformats.org/officeDocument/2006/relationships/image"/><Relationship Id="rId21" Target="../media/image42.svg" Type="http://schemas.openxmlformats.org/officeDocument/2006/relationships/image"/><Relationship Id="rId22" Target="../media/image43.png" Type="http://schemas.openxmlformats.org/officeDocument/2006/relationships/image"/><Relationship Id="rId23" Target="../media/image44.svg" Type="http://schemas.openxmlformats.org/officeDocument/2006/relationships/image"/><Relationship Id="rId24" Target="../media/image45.png" Type="http://schemas.openxmlformats.org/officeDocument/2006/relationships/image"/><Relationship Id="rId25" Target="../media/image46.svg" Type="http://schemas.openxmlformats.org/officeDocument/2006/relationships/image"/><Relationship Id="rId26" Target="../media/image47.png" Type="http://schemas.openxmlformats.org/officeDocument/2006/relationships/image"/><Relationship Id="rId27" Target="../media/image48.sv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68302" y="-1384391"/>
            <a:ext cx="9696367" cy="11283045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3821"/>
              <a:ext cx="698500" cy="805158"/>
            </a:xfrm>
            <a:custGeom>
              <a:avLst/>
              <a:gdLst/>
              <a:ahLst/>
              <a:cxnLst/>
              <a:rect r="r" b="b" t="t" l="l"/>
              <a:pathLst>
                <a:path h="805158" w="698500">
                  <a:moveTo>
                    <a:pt x="366449" y="6186"/>
                  </a:moveTo>
                  <a:lnTo>
                    <a:pt x="681301" y="189372"/>
                  </a:lnTo>
                  <a:cubicBezTo>
                    <a:pt x="691949" y="195568"/>
                    <a:pt x="698500" y="206958"/>
                    <a:pt x="698500" y="219277"/>
                  </a:cubicBezTo>
                  <a:lnTo>
                    <a:pt x="698500" y="585881"/>
                  </a:lnTo>
                  <a:cubicBezTo>
                    <a:pt x="698500" y="598200"/>
                    <a:pt x="691949" y="609590"/>
                    <a:pt x="681301" y="615786"/>
                  </a:cubicBezTo>
                  <a:lnTo>
                    <a:pt x="366449" y="798972"/>
                  </a:lnTo>
                  <a:cubicBezTo>
                    <a:pt x="355817" y="805158"/>
                    <a:pt x="342683" y="805158"/>
                    <a:pt x="332051" y="798972"/>
                  </a:cubicBezTo>
                  <a:lnTo>
                    <a:pt x="17199" y="615786"/>
                  </a:lnTo>
                  <a:cubicBezTo>
                    <a:pt x="6551" y="609590"/>
                    <a:pt x="0" y="598200"/>
                    <a:pt x="0" y="585881"/>
                  </a:cubicBezTo>
                  <a:lnTo>
                    <a:pt x="0" y="219277"/>
                  </a:lnTo>
                  <a:cubicBezTo>
                    <a:pt x="0" y="206958"/>
                    <a:pt x="6551" y="195568"/>
                    <a:pt x="17199" y="189372"/>
                  </a:cubicBezTo>
                  <a:lnTo>
                    <a:pt x="332051" y="6186"/>
                  </a:lnTo>
                  <a:cubicBezTo>
                    <a:pt x="342683" y="0"/>
                    <a:pt x="355817" y="0"/>
                    <a:pt x="366449" y="6186"/>
                  </a:cubicBezTo>
                  <a:close/>
                </a:path>
              </a:pathLst>
            </a:custGeom>
            <a:solidFill>
              <a:srgbClr val="003C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12771" y="549780"/>
            <a:ext cx="12913832" cy="11073137"/>
            <a:chOff x="0" y="0"/>
            <a:chExt cx="947912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2348"/>
              <a:ext cx="947912" cy="808104"/>
            </a:xfrm>
            <a:custGeom>
              <a:avLst/>
              <a:gdLst/>
              <a:ahLst/>
              <a:cxnLst/>
              <a:rect r="r" b="b" t="t" l="l"/>
              <a:pathLst>
                <a:path h="808104" w="947912">
                  <a:moveTo>
                    <a:pt x="489109" y="4148"/>
                  </a:moveTo>
                  <a:lnTo>
                    <a:pt x="932760" y="194356"/>
                  </a:lnTo>
                  <a:cubicBezTo>
                    <a:pt x="941952" y="198297"/>
                    <a:pt x="947912" y="207337"/>
                    <a:pt x="947912" y="217338"/>
                  </a:cubicBezTo>
                  <a:lnTo>
                    <a:pt x="947912" y="590766"/>
                  </a:lnTo>
                  <a:cubicBezTo>
                    <a:pt x="947912" y="600767"/>
                    <a:pt x="941952" y="609807"/>
                    <a:pt x="932760" y="613748"/>
                  </a:cubicBezTo>
                  <a:lnTo>
                    <a:pt x="489109" y="803956"/>
                  </a:lnTo>
                  <a:cubicBezTo>
                    <a:pt x="479433" y="808104"/>
                    <a:pt x="468479" y="808104"/>
                    <a:pt x="458804" y="803956"/>
                  </a:cubicBezTo>
                  <a:lnTo>
                    <a:pt x="15153" y="613748"/>
                  </a:lnTo>
                  <a:cubicBezTo>
                    <a:pt x="5960" y="609807"/>
                    <a:pt x="0" y="600767"/>
                    <a:pt x="0" y="590766"/>
                  </a:cubicBezTo>
                  <a:lnTo>
                    <a:pt x="0" y="217338"/>
                  </a:lnTo>
                  <a:cubicBezTo>
                    <a:pt x="0" y="207337"/>
                    <a:pt x="5960" y="198297"/>
                    <a:pt x="15153" y="194356"/>
                  </a:cubicBezTo>
                  <a:lnTo>
                    <a:pt x="458804" y="4148"/>
                  </a:lnTo>
                  <a:cubicBezTo>
                    <a:pt x="468479" y="0"/>
                    <a:pt x="479433" y="0"/>
                    <a:pt x="489109" y="4148"/>
                  </a:cubicBezTo>
                  <a:close/>
                </a:path>
              </a:pathLst>
            </a:custGeom>
            <a:blipFill>
              <a:blip r:embed="rId2"/>
              <a:stretch>
                <a:fillRect l="-60998" t="-419" r="-60998" b="-41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760922" y="7956747"/>
            <a:ext cx="1301553" cy="130155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A0E8"/>
            </a:solidFill>
            <a:ln w="209550" cap="sq">
              <a:solidFill>
                <a:srgbClr val="003C5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10883" y="5321808"/>
            <a:ext cx="9481480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b="true" sz="2800" spc="-84">
                <a:solidFill>
                  <a:srgbClr val="040C0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USING </a:t>
            </a:r>
            <a:r>
              <a:rPr lang="en-US" sz="2800" spc="-84" b="true">
                <a:solidFill>
                  <a:srgbClr val="040C0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YOLOv8 and VGG16</a:t>
            </a:r>
          </a:p>
          <a:p>
            <a:pPr algn="l">
              <a:lnSpc>
                <a:spcPts val="3920"/>
              </a:lnSpc>
            </a:pPr>
          </a:p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</a:p>
        </p:txBody>
      </p:sp>
      <p:sp>
        <p:nvSpPr>
          <p:cNvPr name="AutoShape 11" id="11"/>
          <p:cNvSpPr/>
          <p:nvPr/>
        </p:nvSpPr>
        <p:spPr>
          <a:xfrm flipV="true">
            <a:off x="372783" y="6105398"/>
            <a:ext cx="960043" cy="0"/>
          </a:xfrm>
          <a:prstGeom prst="line">
            <a:avLst/>
          </a:prstGeom>
          <a:ln cap="flat" w="38100">
            <a:solidFill>
              <a:srgbClr val="003C5B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410883" y="3243209"/>
            <a:ext cx="20453785" cy="181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8"/>
              </a:lnSpc>
            </a:pPr>
            <a:r>
              <a:rPr lang="en-US" b="true" sz="7400" spc="-222">
                <a:solidFill>
                  <a:srgbClr val="0095D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PARKING SPOT</a:t>
            </a:r>
          </a:p>
          <a:p>
            <a:pPr algn="l">
              <a:lnSpc>
                <a:spcPts val="8214"/>
              </a:lnSpc>
            </a:pPr>
            <a:r>
              <a:rPr lang="en-US" b="true" sz="7400" spc="-222">
                <a:solidFill>
                  <a:srgbClr val="003C5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DETECTION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0927" y="5859653"/>
            <a:ext cx="407105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960">
                <a:solidFill>
                  <a:srgbClr val="003C5B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0788" y="1934030"/>
            <a:ext cx="12700397" cy="7324270"/>
          </a:xfrm>
          <a:custGeom>
            <a:avLst/>
            <a:gdLst/>
            <a:ahLst/>
            <a:cxnLst/>
            <a:rect r="r" b="b" t="t" l="l"/>
            <a:pathLst>
              <a:path h="7324270" w="12700397">
                <a:moveTo>
                  <a:pt x="0" y="0"/>
                </a:moveTo>
                <a:lnTo>
                  <a:pt x="12700397" y="0"/>
                </a:lnTo>
                <a:lnTo>
                  <a:pt x="12700397" y="7324270"/>
                </a:lnTo>
                <a:lnTo>
                  <a:pt x="0" y="7324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00788" y="952500"/>
            <a:ext cx="10029616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b="true" sz="3999" spc="19">
                <a:solidFill>
                  <a:srgbClr val="01A0E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OPEN</a:t>
            </a:r>
            <a:r>
              <a:rPr lang="en-US" b="true" sz="3999" spc="19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AND </a:t>
            </a:r>
            <a:r>
              <a:rPr lang="en-US" b="true" sz="3999" spc="19">
                <a:solidFill>
                  <a:srgbClr val="01A0E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CLOSED </a:t>
            </a:r>
            <a:r>
              <a:rPr lang="en-US" b="true" sz="3999" spc="19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IDENTIFICATION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616891" y="3452993"/>
            <a:ext cx="1533376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sz="2999" spc="4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Insights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511081" y="4119601"/>
            <a:ext cx="4304832" cy="3227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8"/>
              </a:lnSpc>
            </a:pPr>
            <a:r>
              <a:rPr lang="en-US" sz="2095" spc="31" b="true">
                <a:solidFill>
                  <a:srgbClr val="002C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 minimize False Positives (FP)</a:t>
            </a:r>
          </a:p>
          <a:p>
            <a:pPr algn="l" marL="452381" indent="-226191" lvl="1">
              <a:lnSpc>
                <a:spcPts val="2598"/>
              </a:lnSpc>
              <a:buFont typeface="Arial"/>
              <a:buChar char="•"/>
            </a:pPr>
            <a:r>
              <a:rPr lang="en-US" b="true" sz="2095" spc="31">
                <a:solidFill>
                  <a:srgbClr val="002C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Set a higher prediction threshold (e.g., 0.7 instead of 0.5).</a:t>
            </a:r>
          </a:p>
          <a:p>
            <a:pPr algn="l">
              <a:lnSpc>
                <a:spcPts val="2598"/>
              </a:lnSpc>
            </a:pPr>
            <a:r>
              <a:rPr lang="en-US" sz="2095" spc="31" b="true">
                <a:solidFill>
                  <a:srgbClr val="002C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Tradeoff</a:t>
            </a:r>
          </a:p>
          <a:p>
            <a:pPr algn="l" marL="452381" indent="-226191" lvl="1">
              <a:lnSpc>
                <a:spcPts val="2598"/>
              </a:lnSpc>
              <a:buFont typeface="Arial"/>
              <a:buChar char="•"/>
            </a:pPr>
            <a:r>
              <a:rPr lang="en-US" b="true" sz="2095" spc="31">
                <a:solidFill>
                  <a:srgbClr val="002C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Fewer available spots detected, but more trustworthy.</a:t>
            </a:r>
          </a:p>
          <a:p>
            <a:pPr algn="ctr">
              <a:lnSpc>
                <a:spcPts val="2598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6896201" y="-269874"/>
            <a:ext cx="1207069" cy="3086100"/>
            <a:chOff x="0" y="0"/>
            <a:chExt cx="317911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7911" cy="812800"/>
            </a:xfrm>
            <a:custGeom>
              <a:avLst/>
              <a:gdLst/>
              <a:ahLst/>
              <a:cxnLst/>
              <a:rect r="r" b="b" t="t" l="l"/>
              <a:pathLst>
                <a:path h="812800" w="317911">
                  <a:moveTo>
                    <a:pt x="158956" y="0"/>
                  </a:moveTo>
                  <a:lnTo>
                    <a:pt x="158956" y="0"/>
                  </a:lnTo>
                  <a:cubicBezTo>
                    <a:pt x="201113" y="0"/>
                    <a:pt x="241544" y="16747"/>
                    <a:pt x="271354" y="46557"/>
                  </a:cubicBezTo>
                  <a:cubicBezTo>
                    <a:pt x="301164" y="76367"/>
                    <a:pt x="317911" y="116798"/>
                    <a:pt x="317911" y="158956"/>
                  </a:cubicBezTo>
                  <a:lnTo>
                    <a:pt x="317911" y="653844"/>
                  </a:lnTo>
                  <a:cubicBezTo>
                    <a:pt x="317911" y="696002"/>
                    <a:pt x="301164" y="736433"/>
                    <a:pt x="271354" y="766243"/>
                  </a:cubicBezTo>
                  <a:cubicBezTo>
                    <a:pt x="241544" y="796053"/>
                    <a:pt x="201113" y="812800"/>
                    <a:pt x="158956" y="812800"/>
                  </a:cubicBezTo>
                  <a:lnTo>
                    <a:pt x="158956" y="812800"/>
                  </a:lnTo>
                  <a:cubicBezTo>
                    <a:pt x="116798" y="812800"/>
                    <a:pt x="76367" y="796053"/>
                    <a:pt x="46557" y="766243"/>
                  </a:cubicBezTo>
                  <a:cubicBezTo>
                    <a:pt x="16747" y="736433"/>
                    <a:pt x="0" y="696002"/>
                    <a:pt x="0" y="653844"/>
                  </a:cubicBezTo>
                  <a:lnTo>
                    <a:pt x="0" y="158956"/>
                  </a:lnTo>
                  <a:cubicBezTo>
                    <a:pt x="0" y="116798"/>
                    <a:pt x="16747" y="76367"/>
                    <a:pt x="46557" y="46557"/>
                  </a:cubicBezTo>
                  <a:cubicBezTo>
                    <a:pt x="76367" y="16747"/>
                    <a:pt x="116798" y="0"/>
                    <a:pt x="158956" y="0"/>
                  </a:cubicBezTo>
                  <a:close/>
                </a:path>
              </a:pathLst>
            </a:custGeom>
            <a:solidFill>
              <a:srgbClr val="01A0E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1791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119" y="-863759"/>
            <a:ext cx="1207069" cy="3086100"/>
            <a:chOff x="0" y="0"/>
            <a:chExt cx="31791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7911" cy="812800"/>
            </a:xfrm>
            <a:custGeom>
              <a:avLst/>
              <a:gdLst/>
              <a:ahLst/>
              <a:cxnLst/>
              <a:rect r="r" b="b" t="t" l="l"/>
              <a:pathLst>
                <a:path h="812800" w="317911">
                  <a:moveTo>
                    <a:pt x="158956" y="0"/>
                  </a:moveTo>
                  <a:lnTo>
                    <a:pt x="158956" y="0"/>
                  </a:lnTo>
                  <a:cubicBezTo>
                    <a:pt x="201113" y="0"/>
                    <a:pt x="241544" y="16747"/>
                    <a:pt x="271354" y="46557"/>
                  </a:cubicBezTo>
                  <a:cubicBezTo>
                    <a:pt x="301164" y="76367"/>
                    <a:pt x="317911" y="116798"/>
                    <a:pt x="317911" y="158956"/>
                  </a:cubicBezTo>
                  <a:lnTo>
                    <a:pt x="317911" y="653844"/>
                  </a:lnTo>
                  <a:cubicBezTo>
                    <a:pt x="317911" y="696002"/>
                    <a:pt x="301164" y="736433"/>
                    <a:pt x="271354" y="766243"/>
                  </a:cubicBezTo>
                  <a:cubicBezTo>
                    <a:pt x="241544" y="796053"/>
                    <a:pt x="201113" y="812800"/>
                    <a:pt x="158956" y="812800"/>
                  </a:cubicBezTo>
                  <a:lnTo>
                    <a:pt x="158956" y="812800"/>
                  </a:lnTo>
                  <a:cubicBezTo>
                    <a:pt x="116798" y="812800"/>
                    <a:pt x="76367" y="796053"/>
                    <a:pt x="46557" y="766243"/>
                  </a:cubicBezTo>
                  <a:cubicBezTo>
                    <a:pt x="16747" y="736433"/>
                    <a:pt x="0" y="696002"/>
                    <a:pt x="0" y="653844"/>
                  </a:cubicBezTo>
                  <a:lnTo>
                    <a:pt x="0" y="158956"/>
                  </a:lnTo>
                  <a:cubicBezTo>
                    <a:pt x="0" y="116798"/>
                    <a:pt x="16747" y="76367"/>
                    <a:pt x="46557" y="46557"/>
                  </a:cubicBezTo>
                  <a:cubicBezTo>
                    <a:pt x="76367" y="16747"/>
                    <a:pt x="116798" y="0"/>
                    <a:pt x="158956" y="0"/>
                  </a:cubicBezTo>
                  <a:close/>
                </a:path>
              </a:pathLst>
            </a:custGeom>
            <a:solidFill>
              <a:srgbClr val="01A0E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1791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903721" y="0"/>
            <a:ext cx="9396808" cy="10510953"/>
          </a:xfrm>
          <a:custGeom>
            <a:avLst/>
            <a:gdLst/>
            <a:ahLst/>
            <a:cxnLst/>
            <a:rect r="r" b="b" t="t" l="l"/>
            <a:pathLst>
              <a:path h="10510953" w="9396808">
                <a:moveTo>
                  <a:pt x="0" y="0"/>
                </a:moveTo>
                <a:lnTo>
                  <a:pt x="9396808" y="0"/>
                </a:lnTo>
                <a:lnTo>
                  <a:pt x="9396808" y="10510953"/>
                </a:lnTo>
                <a:lnTo>
                  <a:pt x="0" y="10510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944" t="0" r="-3394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03721" y="0"/>
            <a:ext cx="12021923" cy="10287000"/>
          </a:xfrm>
          <a:custGeom>
            <a:avLst/>
            <a:gdLst/>
            <a:ahLst/>
            <a:cxnLst/>
            <a:rect r="r" b="b" t="t" l="l"/>
            <a:pathLst>
              <a:path h="10287000" w="12021923">
                <a:moveTo>
                  <a:pt x="0" y="0"/>
                </a:moveTo>
                <a:lnTo>
                  <a:pt x="12021923" y="0"/>
                </a:lnTo>
                <a:lnTo>
                  <a:pt x="1202192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025" t="0" r="-26025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38440" y="4331051"/>
            <a:ext cx="8138403" cy="54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49"/>
              </a:lnSpc>
            </a:pPr>
            <a:r>
              <a:rPr lang="en-US" sz="30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Privacy/Security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38440" y="5695155"/>
            <a:ext cx="8138403" cy="54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49"/>
              </a:lnSpc>
            </a:pPr>
            <a:r>
              <a:rPr lang="en-US" sz="30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Bias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8188" y="3029935"/>
            <a:ext cx="443259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b="true" sz="2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8188" y="4422491"/>
            <a:ext cx="443259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b="true" sz="2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8188" y="5786596"/>
            <a:ext cx="443259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b="true" sz="2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8188" y="7049168"/>
            <a:ext cx="443259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b="true" sz="2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38440" y="2963260"/>
            <a:ext cx="8138403" cy="54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49"/>
              </a:lnSpc>
            </a:pPr>
            <a:r>
              <a:rPr lang="en-US" sz="30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Unintended Consequences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38440" y="6898673"/>
            <a:ext cx="8138403" cy="112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9"/>
              </a:lnSpc>
            </a:pPr>
            <a:r>
              <a:rPr lang="en-US" sz="30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Augment dataset with </a:t>
            </a:r>
          </a:p>
          <a:p>
            <a:pPr algn="l" marL="0" indent="0" lvl="0">
              <a:lnSpc>
                <a:spcPts val="4649"/>
              </a:lnSpc>
            </a:pPr>
            <a:r>
              <a:rPr lang="en-US" sz="30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more diverse samples.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9818" y="752315"/>
            <a:ext cx="8653351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b="true" sz="3999" spc="19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BIASES </a:t>
            </a:r>
            <a:r>
              <a:rPr lang="en-US" b="true" sz="3999" spc="19">
                <a:solidFill>
                  <a:srgbClr val="0095D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AND</a:t>
            </a:r>
            <a:r>
              <a:rPr lang="en-US" b="true" sz="3999" spc="19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LIMITATIONS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93731" y="1353950"/>
            <a:ext cx="2990944" cy="2990944"/>
          </a:xfrm>
          <a:custGeom>
            <a:avLst/>
            <a:gdLst/>
            <a:ahLst/>
            <a:cxnLst/>
            <a:rect r="r" b="b" t="t" l="l"/>
            <a:pathLst>
              <a:path h="2990944" w="2990944">
                <a:moveTo>
                  <a:pt x="0" y="0"/>
                </a:moveTo>
                <a:lnTo>
                  <a:pt x="2990945" y="0"/>
                </a:lnTo>
                <a:lnTo>
                  <a:pt x="2990945" y="2990945"/>
                </a:lnTo>
                <a:lnTo>
                  <a:pt x="0" y="29909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79452" y="3817837"/>
            <a:ext cx="15478312" cy="3811534"/>
          </a:xfrm>
          <a:custGeom>
            <a:avLst/>
            <a:gdLst/>
            <a:ahLst/>
            <a:cxnLst/>
            <a:rect r="r" b="b" t="t" l="l"/>
            <a:pathLst>
              <a:path h="3811534" w="15478312">
                <a:moveTo>
                  <a:pt x="0" y="0"/>
                </a:moveTo>
                <a:lnTo>
                  <a:pt x="15478312" y="0"/>
                </a:lnTo>
                <a:lnTo>
                  <a:pt x="15478312" y="3811534"/>
                </a:lnTo>
                <a:lnTo>
                  <a:pt x="0" y="3811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654719"/>
            <a:ext cx="1547800" cy="2501495"/>
          </a:xfrm>
          <a:custGeom>
            <a:avLst/>
            <a:gdLst/>
            <a:ahLst/>
            <a:cxnLst/>
            <a:rect r="r" b="b" t="t" l="l"/>
            <a:pathLst>
              <a:path h="2501495" w="1547800">
                <a:moveTo>
                  <a:pt x="0" y="0"/>
                </a:moveTo>
                <a:lnTo>
                  <a:pt x="1547800" y="0"/>
                </a:lnTo>
                <a:lnTo>
                  <a:pt x="1547800" y="2501495"/>
                </a:lnTo>
                <a:lnTo>
                  <a:pt x="0" y="25014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4056805" y="7175264"/>
            <a:ext cx="1547800" cy="2501495"/>
          </a:xfrm>
          <a:custGeom>
            <a:avLst/>
            <a:gdLst/>
            <a:ahLst/>
            <a:cxnLst/>
            <a:rect r="r" b="b" t="t" l="l"/>
            <a:pathLst>
              <a:path h="2501495" w="1547800">
                <a:moveTo>
                  <a:pt x="0" y="2501495"/>
                </a:moveTo>
                <a:lnTo>
                  <a:pt x="1547801" y="2501495"/>
                </a:lnTo>
                <a:lnTo>
                  <a:pt x="1547801" y="0"/>
                </a:lnTo>
                <a:lnTo>
                  <a:pt x="0" y="0"/>
                </a:lnTo>
                <a:lnTo>
                  <a:pt x="0" y="250149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51168" y="4224818"/>
            <a:ext cx="1547800" cy="2501495"/>
          </a:xfrm>
          <a:custGeom>
            <a:avLst/>
            <a:gdLst/>
            <a:ahLst/>
            <a:cxnLst/>
            <a:rect r="r" b="b" t="t" l="l"/>
            <a:pathLst>
              <a:path h="2501495" w="1547800">
                <a:moveTo>
                  <a:pt x="0" y="0"/>
                </a:moveTo>
                <a:lnTo>
                  <a:pt x="1547800" y="0"/>
                </a:lnTo>
                <a:lnTo>
                  <a:pt x="1547800" y="2501495"/>
                </a:lnTo>
                <a:lnTo>
                  <a:pt x="0" y="25014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078957" y="5542867"/>
            <a:ext cx="1547800" cy="2501495"/>
          </a:xfrm>
          <a:custGeom>
            <a:avLst/>
            <a:gdLst/>
            <a:ahLst/>
            <a:cxnLst/>
            <a:rect r="r" b="b" t="t" l="l"/>
            <a:pathLst>
              <a:path h="2501495" w="1547800">
                <a:moveTo>
                  <a:pt x="0" y="2501495"/>
                </a:moveTo>
                <a:lnTo>
                  <a:pt x="1547800" y="2501495"/>
                </a:lnTo>
                <a:lnTo>
                  <a:pt x="1547800" y="0"/>
                </a:lnTo>
                <a:lnTo>
                  <a:pt x="0" y="0"/>
                </a:lnTo>
                <a:lnTo>
                  <a:pt x="0" y="250149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883614" y="1941726"/>
            <a:ext cx="1811179" cy="1811179"/>
          </a:xfrm>
          <a:custGeom>
            <a:avLst/>
            <a:gdLst/>
            <a:ahLst/>
            <a:cxnLst/>
            <a:rect r="r" b="b" t="t" l="l"/>
            <a:pathLst>
              <a:path h="1811179" w="1811179">
                <a:moveTo>
                  <a:pt x="0" y="0"/>
                </a:moveTo>
                <a:lnTo>
                  <a:pt x="1811179" y="0"/>
                </a:lnTo>
                <a:lnTo>
                  <a:pt x="1811179" y="1811179"/>
                </a:lnTo>
                <a:lnTo>
                  <a:pt x="0" y="18111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064466" y="2122578"/>
            <a:ext cx="1449475" cy="144947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5D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403072" y="2456791"/>
            <a:ext cx="772263" cy="781050"/>
          </a:xfrm>
          <a:custGeom>
            <a:avLst/>
            <a:gdLst/>
            <a:ahLst/>
            <a:cxnLst/>
            <a:rect r="r" b="b" t="t" l="l"/>
            <a:pathLst>
              <a:path h="781050" w="772263">
                <a:moveTo>
                  <a:pt x="0" y="0"/>
                </a:moveTo>
                <a:lnTo>
                  <a:pt x="772263" y="0"/>
                </a:lnTo>
                <a:lnTo>
                  <a:pt x="772263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0462332" y="6918343"/>
            <a:ext cx="781050" cy="720519"/>
          </a:xfrm>
          <a:custGeom>
            <a:avLst/>
            <a:gdLst/>
            <a:ahLst/>
            <a:cxnLst/>
            <a:rect r="r" b="b" t="t" l="l"/>
            <a:pathLst>
              <a:path h="720519" w="781050">
                <a:moveTo>
                  <a:pt x="0" y="0"/>
                </a:moveTo>
                <a:lnTo>
                  <a:pt x="781050" y="0"/>
                </a:lnTo>
                <a:lnTo>
                  <a:pt x="781050" y="720518"/>
                </a:lnTo>
                <a:lnTo>
                  <a:pt x="0" y="7205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4446038" y="8598126"/>
            <a:ext cx="769334" cy="781050"/>
          </a:xfrm>
          <a:custGeom>
            <a:avLst/>
            <a:gdLst/>
            <a:ahLst/>
            <a:cxnLst/>
            <a:rect r="r" b="b" t="t" l="l"/>
            <a:pathLst>
              <a:path h="781050" w="769334">
                <a:moveTo>
                  <a:pt x="0" y="0"/>
                </a:moveTo>
                <a:lnTo>
                  <a:pt x="769335" y="0"/>
                </a:lnTo>
                <a:lnTo>
                  <a:pt x="769335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441428" y="5097873"/>
            <a:ext cx="722344" cy="625730"/>
          </a:xfrm>
          <a:custGeom>
            <a:avLst/>
            <a:gdLst/>
            <a:ahLst/>
            <a:cxnLst/>
            <a:rect r="r" b="b" t="t" l="l"/>
            <a:pathLst>
              <a:path h="625730" w="722344">
                <a:moveTo>
                  <a:pt x="0" y="0"/>
                </a:moveTo>
                <a:lnTo>
                  <a:pt x="722344" y="0"/>
                </a:lnTo>
                <a:lnTo>
                  <a:pt x="722344" y="625731"/>
                </a:lnTo>
                <a:lnTo>
                  <a:pt x="0" y="62573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6834543" y="4690916"/>
            <a:ext cx="781050" cy="647295"/>
          </a:xfrm>
          <a:custGeom>
            <a:avLst/>
            <a:gdLst/>
            <a:ahLst/>
            <a:cxnLst/>
            <a:rect r="r" b="b" t="t" l="l"/>
            <a:pathLst>
              <a:path h="647295" w="781050">
                <a:moveTo>
                  <a:pt x="0" y="0"/>
                </a:moveTo>
                <a:lnTo>
                  <a:pt x="781050" y="0"/>
                </a:lnTo>
                <a:lnTo>
                  <a:pt x="781050" y="647295"/>
                </a:lnTo>
                <a:lnTo>
                  <a:pt x="0" y="64729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-723900" y="9730900"/>
            <a:ext cx="1351773" cy="2791957"/>
          </a:xfrm>
          <a:custGeom>
            <a:avLst/>
            <a:gdLst/>
            <a:ahLst/>
            <a:cxnLst/>
            <a:rect r="r" b="b" t="t" l="l"/>
            <a:pathLst>
              <a:path h="2791957" w="1351773">
                <a:moveTo>
                  <a:pt x="0" y="0"/>
                </a:moveTo>
                <a:lnTo>
                  <a:pt x="1351773" y="0"/>
                </a:lnTo>
                <a:lnTo>
                  <a:pt x="1351773" y="2791957"/>
                </a:lnTo>
                <a:lnTo>
                  <a:pt x="0" y="279195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821992" y="5203792"/>
            <a:ext cx="2970955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B37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Scaling Across Larger Parking Lots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49811" y="8550501"/>
            <a:ext cx="2970955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B37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Integrating with Smart Parking Apps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72427" y="4549743"/>
            <a:ext cx="2970955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B37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Scaling to Different Camera Types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13382" y="7080165"/>
            <a:ext cx="2970955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B37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Scaling Across Cities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984337" y="2183742"/>
            <a:ext cx="2033142" cy="1054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B37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Expansion into Different Domains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93276" y="575047"/>
            <a:ext cx="16575628" cy="81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9"/>
              </a:lnSpc>
            </a:pPr>
            <a:r>
              <a:rPr lang="en-US" b="true" sz="6700" spc="-201">
                <a:solidFill>
                  <a:srgbClr val="003C5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SCALING </a:t>
            </a:r>
            <a:r>
              <a:rPr lang="en-US" b="true" sz="6700" spc="-201">
                <a:solidFill>
                  <a:srgbClr val="0095D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POTENTIAL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171243" cy="10287000"/>
            <a:chOff x="0" y="0"/>
            <a:chExt cx="956165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0480" t="0" r="30480" b="0"/>
            <a:stretch>
              <a:fillRect/>
            </a:stretch>
          </p:blipFill>
          <p:spPr>
            <a:xfrm flipH="false" flipV="false">
              <a:off x="0" y="0"/>
              <a:ext cx="9561658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62320" y="-844709"/>
            <a:ext cx="1207069" cy="3086100"/>
            <a:chOff x="0" y="0"/>
            <a:chExt cx="317911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911" cy="812800"/>
            </a:xfrm>
            <a:custGeom>
              <a:avLst/>
              <a:gdLst/>
              <a:ahLst/>
              <a:cxnLst/>
              <a:rect r="r" b="b" t="t" l="l"/>
              <a:pathLst>
                <a:path h="812800" w="317911">
                  <a:moveTo>
                    <a:pt x="158956" y="0"/>
                  </a:moveTo>
                  <a:lnTo>
                    <a:pt x="158956" y="0"/>
                  </a:lnTo>
                  <a:cubicBezTo>
                    <a:pt x="201113" y="0"/>
                    <a:pt x="241544" y="16747"/>
                    <a:pt x="271354" y="46557"/>
                  </a:cubicBezTo>
                  <a:cubicBezTo>
                    <a:pt x="301164" y="76367"/>
                    <a:pt x="317911" y="116798"/>
                    <a:pt x="317911" y="158956"/>
                  </a:cubicBezTo>
                  <a:lnTo>
                    <a:pt x="317911" y="653844"/>
                  </a:lnTo>
                  <a:cubicBezTo>
                    <a:pt x="317911" y="696002"/>
                    <a:pt x="301164" y="736433"/>
                    <a:pt x="271354" y="766243"/>
                  </a:cubicBezTo>
                  <a:cubicBezTo>
                    <a:pt x="241544" y="796053"/>
                    <a:pt x="201113" y="812800"/>
                    <a:pt x="158956" y="812800"/>
                  </a:cubicBezTo>
                  <a:lnTo>
                    <a:pt x="158956" y="812800"/>
                  </a:lnTo>
                  <a:cubicBezTo>
                    <a:pt x="116798" y="812800"/>
                    <a:pt x="76367" y="796053"/>
                    <a:pt x="46557" y="766243"/>
                  </a:cubicBezTo>
                  <a:cubicBezTo>
                    <a:pt x="16747" y="736433"/>
                    <a:pt x="0" y="696002"/>
                    <a:pt x="0" y="653844"/>
                  </a:cubicBezTo>
                  <a:lnTo>
                    <a:pt x="0" y="158956"/>
                  </a:lnTo>
                  <a:cubicBezTo>
                    <a:pt x="0" y="116798"/>
                    <a:pt x="16747" y="76367"/>
                    <a:pt x="46557" y="46557"/>
                  </a:cubicBezTo>
                  <a:cubicBezTo>
                    <a:pt x="76367" y="16747"/>
                    <a:pt x="116798" y="0"/>
                    <a:pt x="158956" y="0"/>
                  </a:cubicBezTo>
                  <a:close/>
                </a:path>
              </a:pathLst>
            </a:custGeom>
            <a:solidFill>
              <a:srgbClr val="01A0E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1791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053573" y="2382026"/>
            <a:ext cx="2273440" cy="2273440"/>
            <a:chOff x="0" y="0"/>
            <a:chExt cx="3031254" cy="30312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31254" cy="3031254"/>
            </a:xfrm>
            <a:custGeom>
              <a:avLst/>
              <a:gdLst/>
              <a:ahLst/>
              <a:cxnLst/>
              <a:rect r="r" b="b" t="t" l="l"/>
              <a:pathLst>
                <a:path h="3031254" w="3031254">
                  <a:moveTo>
                    <a:pt x="0" y="0"/>
                  </a:moveTo>
                  <a:lnTo>
                    <a:pt x="3031254" y="0"/>
                  </a:lnTo>
                  <a:lnTo>
                    <a:pt x="3031254" y="3031254"/>
                  </a:lnTo>
                  <a:lnTo>
                    <a:pt x="0" y="3031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35928" y="1093775"/>
              <a:ext cx="2759398" cy="834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79"/>
                </a:lnSpc>
              </a:pPr>
              <a:r>
                <a:rPr lang="en-US" b="true" sz="1999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Scaling Potential</a:t>
              </a:r>
              <a:r>
                <a:rPr lang="en-US" b="true" sz="1999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053573" y="5726784"/>
            <a:ext cx="2273440" cy="2273440"/>
            <a:chOff x="0" y="0"/>
            <a:chExt cx="3031254" cy="303125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31254" cy="3031254"/>
            </a:xfrm>
            <a:custGeom>
              <a:avLst/>
              <a:gdLst/>
              <a:ahLst/>
              <a:cxnLst/>
              <a:rect r="r" b="b" t="t" l="l"/>
              <a:pathLst>
                <a:path h="3031254" w="3031254">
                  <a:moveTo>
                    <a:pt x="0" y="0"/>
                  </a:moveTo>
                  <a:lnTo>
                    <a:pt x="3031254" y="0"/>
                  </a:lnTo>
                  <a:lnTo>
                    <a:pt x="3031254" y="3031254"/>
                  </a:lnTo>
                  <a:lnTo>
                    <a:pt x="0" y="3031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35928" y="1093775"/>
              <a:ext cx="2759398" cy="834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79"/>
                </a:lnSpc>
              </a:pPr>
              <a:r>
                <a:rPr lang="en-US" b="true" sz="1999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Lessons Learned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136894" y="5984341"/>
            <a:ext cx="645785" cy="1758326"/>
          </a:xfrm>
          <a:custGeom>
            <a:avLst/>
            <a:gdLst/>
            <a:ahLst/>
            <a:cxnLst/>
            <a:rect r="r" b="b" t="t" l="l"/>
            <a:pathLst>
              <a:path h="1758326" w="645785">
                <a:moveTo>
                  <a:pt x="0" y="0"/>
                </a:moveTo>
                <a:lnTo>
                  <a:pt x="645786" y="0"/>
                </a:lnTo>
                <a:lnTo>
                  <a:pt x="645786" y="1758326"/>
                </a:lnTo>
                <a:lnTo>
                  <a:pt x="0" y="17583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 flipH="true" flipV="true">
            <a:off x="8327014" y="6844454"/>
            <a:ext cx="1809881" cy="19050"/>
          </a:xfrm>
          <a:prstGeom prst="line">
            <a:avLst/>
          </a:prstGeom>
          <a:ln cap="flat" w="38100">
            <a:solidFill>
              <a:srgbClr val="2334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127369" y="2482420"/>
            <a:ext cx="645785" cy="1758326"/>
          </a:xfrm>
          <a:custGeom>
            <a:avLst/>
            <a:gdLst/>
            <a:ahLst/>
            <a:cxnLst/>
            <a:rect r="r" b="b" t="t" l="l"/>
            <a:pathLst>
              <a:path h="1758326" w="645785">
                <a:moveTo>
                  <a:pt x="0" y="0"/>
                </a:moveTo>
                <a:lnTo>
                  <a:pt x="645786" y="0"/>
                </a:lnTo>
                <a:lnTo>
                  <a:pt x="645786" y="1758326"/>
                </a:lnTo>
                <a:lnTo>
                  <a:pt x="0" y="17583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 flipH="true" flipV="true">
            <a:off x="8317489" y="3342533"/>
            <a:ext cx="1809881" cy="19050"/>
          </a:xfrm>
          <a:prstGeom prst="line">
            <a:avLst/>
          </a:prstGeom>
          <a:ln cap="flat" w="38100">
            <a:solidFill>
              <a:srgbClr val="2334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9212885" y="342550"/>
            <a:ext cx="6961304" cy="778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2"/>
              </a:lnSpc>
            </a:pPr>
            <a:r>
              <a:rPr lang="en-US" b="true" sz="5600" spc="-168">
                <a:solidFill>
                  <a:srgbClr val="23345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TARGET </a:t>
            </a:r>
            <a:r>
              <a:rPr lang="en-US" b="true" sz="5600" spc="-168">
                <a:solidFill>
                  <a:srgbClr val="01A0E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SEGMENT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82680" y="5811939"/>
            <a:ext cx="539151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 spc="-18">
                <a:solidFill>
                  <a:srgbClr val="23345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Small datasets = Overfitting risk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63630" y="6375819"/>
            <a:ext cx="590170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 spc="-18">
                <a:solidFill>
                  <a:srgbClr val="23345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Need diverse data (lighting, weather)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34578" y="6920649"/>
            <a:ext cx="773383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 spc="-18">
                <a:solidFill>
                  <a:srgbClr val="23345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Open-source models need tuning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34766" y="2344313"/>
            <a:ext cx="533942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 spc="-18">
                <a:solidFill>
                  <a:srgbClr val="23345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Deploy to large parking lots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34578" y="3374918"/>
            <a:ext cx="498944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 spc="-18">
                <a:solidFill>
                  <a:srgbClr val="23345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 different camera feeds</a:t>
            </a:r>
            <a:r>
              <a:rPr lang="en-US" b="true" sz="1800" spc="-18">
                <a:solidFill>
                  <a:srgbClr val="23345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773155" y="2827236"/>
            <a:ext cx="498944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 spc="-18">
                <a:solidFill>
                  <a:srgbClr val="23345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Integrate into smart apps</a:t>
            </a:r>
            <a:r>
              <a:rPr lang="en-US" b="true" sz="1800" spc="-18">
                <a:solidFill>
                  <a:srgbClr val="23345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782680" y="3952659"/>
            <a:ext cx="498944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 spc="-18">
                <a:solidFill>
                  <a:srgbClr val="23345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Expand to new cities</a:t>
            </a:r>
            <a:r>
              <a:rPr lang="en-US" b="true" sz="1800" spc="-18">
                <a:solidFill>
                  <a:srgbClr val="23345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801730" y="7494054"/>
            <a:ext cx="498944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 spc="-18">
                <a:solidFill>
                  <a:srgbClr val="23345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Think about deployment early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6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0090" y="997382"/>
            <a:ext cx="15067820" cy="1231418"/>
            <a:chOff x="0" y="0"/>
            <a:chExt cx="20090427" cy="164189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074138"/>
              <a:ext cx="20090427" cy="567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28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20090427" cy="9412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704"/>
                </a:lnSpc>
                <a:spcBef>
                  <a:spcPct val="0"/>
                </a:spcBef>
              </a:pPr>
              <a:r>
                <a:rPr lang="en-US" b="true" sz="4354" spc="130">
                  <a:solidFill>
                    <a:srgbClr val="003C5B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SUMMARY</a:t>
              </a: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123799" y="2228800"/>
          <a:ext cx="15135501" cy="6554720"/>
        </p:xfrm>
        <a:graphic>
          <a:graphicData uri="http://schemas.openxmlformats.org/drawingml/2006/table">
            <a:tbl>
              <a:tblPr/>
              <a:tblGrid>
                <a:gridCol w="7670310"/>
                <a:gridCol w="7465190"/>
              </a:tblGrid>
              <a:tr h="12127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Team Member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6C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Tasks Performed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5D6"/>
                    </a:solidFill>
                  </a:tcPr>
                </a:tc>
              </a:tr>
              <a:tr h="10683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2C6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Anwesha Banerjee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Content for PPT and Insights from data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83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2C6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Sagar Prasad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Code-Detection &amp; Cropping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83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2C6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Ryan Karim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Proposal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83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2C6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Kevin M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Code-Classification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83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2C66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Zifan Wang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Dataset Research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31119" y="-863759"/>
            <a:ext cx="1207069" cy="3086100"/>
            <a:chOff x="0" y="0"/>
            <a:chExt cx="317911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7911" cy="812800"/>
            </a:xfrm>
            <a:custGeom>
              <a:avLst/>
              <a:gdLst/>
              <a:ahLst/>
              <a:cxnLst/>
              <a:rect r="r" b="b" t="t" l="l"/>
              <a:pathLst>
                <a:path h="812800" w="317911">
                  <a:moveTo>
                    <a:pt x="158956" y="0"/>
                  </a:moveTo>
                  <a:lnTo>
                    <a:pt x="158956" y="0"/>
                  </a:lnTo>
                  <a:cubicBezTo>
                    <a:pt x="201113" y="0"/>
                    <a:pt x="241544" y="16747"/>
                    <a:pt x="271354" y="46557"/>
                  </a:cubicBezTo>
                  <a:cubicBezTo>
                    <a:pt x="301164" y="76367"/>
                    <a:pt x="317911" y="116798"/>
                    <a:pt x="317911" y="158956"/>
                  </a:cubicBezTo>
                  <a:lnTo>
                    <a:pt x="317911" y="653844"/>
                  </a:lnTo>
                  <a:cubicBezTo>
                    <a:pt x="317911" y="696002"/>
                    <a:pt x="301164" y="736433"/>
                    <a:pt x="271354" y="766243"/>
                  </a:cubicBezTo>
                  <a:cubicBezTo>
                    <a:pt x="241544" y="796053"/>
                    <a:pt x="201113" y="812800"/>
                    <a:pt x="158956" y="812800"/>
                  </a:cubicBezTo>
                  <a:lnTo>
                    <a:pt x="158956" y="812800"/>
                  </a:lnTo>
                  <a:cubicBezTo>
                    <a:pt x="116798" y="812800"/>
                    <a:pt x="76367" y="796053"/>
                    <a:pt x="46557" y="766243"/>
                  </a:cubicBezTo>
                  <a:cubicBezTo>
                    <a:pt x="16747" y="736433"/>
                    <a:pt x="0" y="696002"/>
                    <a:pt x="0" y="653844"/>
                  </a:cubicBezTo>
                  <a:lnTo>
                    <a:pt x="0" y="158956"/>
                  </a:lnTo>
                  <a:cubicBezTo>
                    <a:pt x="0" y="116798"/>
                    <a:pt x="16747" y="76367"/>
                    <a:pt x="46557" y="46557"/>
                  </a:cubicBezTo>
                  <a:cubicBezTo>
                    <a:pt x="76367" y="16747"/>
                    <a:pt x="116798" y="0"/>
                    <a:pt x="158956" y="0"/>
                  </a:cubicBezTo>
                  <a:close/>
                </a:path>
              </a:pathLst>
            </a:custGeom>
            <a:solidFill>
              <a:srgbClr val="01A0E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1791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119" y="-863759"/>
            <a:ext cx="1207069" cy="3086100"/>
            <a:chOff x="0" y="0"/>
            <a:chExt cx="31791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7911" cy="812800"/>
            </a:xfrm>
            <a:custGeom>
              <a:avLst/>
              <a:gdLst/>
              <a:ahLst/>
              <a:cxnLst/>
              <a:rect r="r" b="b" t="t" l="l"/>
              <a:pathLst>
                <a:path h="812800" w="317911">
                  <a:moveTo>
                    <a:pt x="158956" y="0"/>
                  </a:moveTo>
                  <a:lnTo>
                    <a:pt x="158956" y="0"/>
                  </a:lnTo>
                  <a:cubicBezTo>
                    <a:pt x="201113" y="0"/>
                    <a:pt x="241544" y="16747"/>
                    <a:pt x="271354" y="46557"/>
                  </a:cubicBezTo>
                  <a:cubicBezTo>
                    <a:pt x="301164" y="76367"/>
                    <a:pt x="317911" y="116798"/>
                    <a:pt x="317911" y="158956"/>
                  </a:cubicBezTo>
                  <a:lnTo>
                    <a:pt x="317911" y="653844"/>
                  </a:lnTo>
                  <a:cubicBezTo>
                    <a:pt x="317911" y="696002"/>
                    <a:pt x="301164" y="736433"/>
                    <a:pt x="271354" y="766243"/>
                  </a:cubicBezTo>
                  <a:cubicBezTo>
                    <a:pt x="241544" y="796053"/>
                    <a:pt x="201113" y="812800"/>
                    <a:pt x="158956" y="812800"/>
                  </a:cubicBezTo>
                  <a:lnTo>
                    <a:pt x="158956" y="812800"/>
                  </a:lnTo>
                  <a:cubicBezTo>
                    <a:pt x="116798" y="812800"/>
                    <a:pt x="76367" y="796053"/>
                    <a:pt x="46557" y="766243"/>
                  </a:cubicBezTo>
                  <a:cubicBezTo>
                    <a:pt x="16747" y="736433"/>
                    <a:pt x="0" y="696002"/>
                    <a:pt x="0" y="653844"/>
                  </a:cubicBezTo>
                  <a:lnTo>
                    <a:pt x="0" y="158956"/>
                  </a:lnTo>
                  <a:cubicBezTo>
                    <a:pt x="0" y="116798"/>
                    <a:pt x="16747" y="76367"/>
                    <a:pt x="46557" y="46557"/>
                  </a:cubicBezTo>
                  <a:cubicBezTo>
                    <a:pt x="76367" y="16747"/>
                    <a:pt x="116798" y="0"/>
                    <a:pt x="158956" y="0"/>
                  </a:cubicBezTo>
                  <a:close/>
                </a:path>
              </a:pathLst>
            </a:custGeom>
            <a:solidFill>
              <a:srgbClr val="01A0E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1791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828676" y="0"/>
            <a:ext cx="3459324" cy="10287000"/>
            <a:chOff x="0" y="0"/>
            <a:chExt cx="911098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10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911098">
                  <a:moveTo>
                    <a:pt x="0" y="0"/>
                  </a:moveTo>
                  <a:lnTo>
                    <a:pt x="911098" y="0"/>
                  </a:lnTo>
                  <a:lnTo>
                    <a:pt x="9110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1109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11582" y="1642343"/>
            <a:ext cx="6813277" cy="141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b="true" sz="83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REFERENCES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1582" y="3515917"/>
            <a:ext cx="7948110" cy="6493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YOLOv8: Ultralytics</a:t>
            </a:r>
          </a:p>
          <a:p>
            <a:pPr algn="l">
              <a:lnSpc>
                <a:spcPts val="4340"/>
              </a:lnSpc>
            </a:pP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VGG16: Keras Applications</a:t>
            </a:r>
          </a:p>
          <a:p>
            <a:pPr algn="l">
              <a:lnSpc>
                <a:spcPts val="4340"/>
              </a:lnSpc>
            </a:pP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TensorFlow documentation</a:t>
            </a:r>
          </a:p>
          <a:p>
            <a:pPr algn="l">
              <a:lnSpc>
                <a:spcPts val="4340"/>
              </a:lnSpc>
            </a:pP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2" tooltip="https://www.kaggle.com/datasets/trainingdatapro/parking-space-detection-dataset"/>
              </a:rPr>
              <a:t>Githubs Links of dataset</a:t>
            </a:r>
          </a:p>
          <a:p>
            <a:pPr algn="l">
              <a:lnSpc>
                <a:spcPts val="4340"/>
              </a:lnSpc>
            </a:pPr>
          </a:p>
          <a:p>
            <a:pPr algn="l">
              <a:lnSpc>
                <a:spcPts val="4340"/>
              </a:lnSpc>
            </a:pPr>
          </a:p>
          <a:p>
            <a:pPr algn="l">
              <a:lnSpc>
                <a:spcPts val="4340"/>
              </a:lnSpc>
            </a:pPr>
          </a:p>
          <a:p>
            <a:pPr algn="l">
              <a:lnSpc>
                <a:spcPts val="4340"/>
              </a:lnSpc>
            </a:pPr>
          </a:p>
          <a:p>
            <a:pPr algn="l">
              <a:lnSpc>
                <a:spcPts val="434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01A0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168" y="5353050"/>
            <a:ext cx="15980171" cy="818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6"/>
              </a:lnSpc>
            </a:pPr>
            <a:r>
              <a:rPr lang="en-US" sz="6800" spc="-204" b="true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THANK </a:t>
            </a:r>
            <a:r>
              <a:rPr lang="en-US" sz="6800" spc="-204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36542"/>
            <a:chOff x="0" y="0"/>
            <a:chExt cx="4816593" cy="5363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36373"/>
            </a:xfrm>
            <a:custGeom>
              <a:avLst/>
              <a:gdLst/>
              <a:ahLst/>
              <a:cxnLst/>
              <a:rect r="r" b="b" t="t" l="l"/>
              <a:pathLst>
                <a:path h="53637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36373"/>
                  </a:lnTo>
                  <a:lnTo>
                    <a:pt x="0" y="536373"/>
                  </a:lnTo>
                  <a:close/>
                </a:path>
              </a:pathLst>
            </a:custGeom>
            <a:solidFill>
              <a:srgbClr val="0B37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74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67800" y="0"/>
            <a:ext cx="9220200" cy="10287000"/>
            <a:chOff x="0" y="0"/>
            <a:chExt cx="2428365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2836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28365">
                  <a:moveTo>
                    <a:pt x="0" y="0"/>
                  </a:moveTo>
                  <a:lnTo>
                    <a:pt x="2428365" y="0"/>
                  </a:lnTo>
                  <a:lnTo>
                    <a:pt x="24283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4537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428365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067800" y="0"/>
            <a:ext cx="9220200" cy="10287000"/>
          </a:xfrm>
          <a:custGeom>
            <a:avLst/>
            <a:gdLst/>
            <a:ahLst/>
            <a:cxnLst/>
            <a:rect r="r" b="b" t="t" l="l"/>
            <a:pathLst>
              <a:path h="10287000" w="9220200">
                <a:moveTo>
                  <a:pt x="0" y="0"/>
                </a:moveTo>
                <a:lnTo>
                  <a:pt x="9220200" y="0"/>
                </a:lnTo>
                <a:lnTo>
                  <a:pt x="92202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11" t="-24738" r="0" b="-2473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067800" y="0"/>
            <a:ext cx="9220200" cy="10287000"/>
          </a:xfrm>
          <a:custGeom>
            <a:avLst/>
            <a:gdLst/>
            <a:ahLst/>
            <a:cxnLst/>
            <a:rect r="r" b="b" t="t" l="l"/>
            <a:pathLst>
              <a:path h="10287000" w="9220200">
                <a:moveTo>
                  <a:pt x="0" y="0"/>
                </a:moveTo>
                <a:lnTo>
                  <a:pt x="9220200" y="0"/>
                </a:lnTo>
                <a:lnTo>
                  <a:pt x="92202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398" t="-89" r="-36398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38578" y="3288119"/>
            <a:ext cx="664496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5"/>
              </a:lnSpc>
            </a:pPr>
            <a:r>
              <a:rPr lang="en-US" b="true" sz="7500">
                <a:solidFill>
                  <a:srgbClr val="0095D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1128" y="4621594"/>
            <a:ext cx="6146800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3C5B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Problem Statement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u="none">
                <a:solidFill>
                  <a:srgbClr val="003C5B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4640" y="5105400"/>
            <a:ext cx="6781373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Finding available parking spots efficiently is a widespread urban problem.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1128" y="6010300"/>
            <a:ext cx="614680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3C5B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Why This Problem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3215" y="6463055"/>
            <a:ext cx="6781373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Manual search wastes time, increases emissions, causes congestion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21128" y="7520330"/>
            <a:ext cx="614680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3C5B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Research Done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4165" y="8011185"/>
            <a:ext cx="6781373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Literature on parking systems, computer vision-based parking detection, traditional IoT sensor-based systems.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45789" y="2979146"/>
            <a:ext cx="3086100" cy="2652117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95D6"/>
            </a:solidFill>
            <a:ln w="304800" cap="sq">
              <a:solidFill>
                <a:srgbClr val="003C5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40761" y="2979146"/>
            <a:ext cx="3086100" cy="2652117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3C5B"/>
            </a:solidFill>
            <a:ln w="304800" cap="sq">
              <a:solidFill>
                <a:srgbClr val="0095D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327891" y="2979146"/>
            <a:ext cx="3086100" cy="2652117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3C5B"/>
            </a:solidFill>
            <a:ln w="304800" cap="sq">
              <a:solidFill>
                <a:srgbClr val="0095D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8110" y="-739061"/>
            <a:ext cx="1207069" cy="3086100"/>
            <a:chOff x="0" y="0"/>
            <a:chExt cx="317911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7911" cy="812800"/>
            </a:xfrm>
            <a:custGeom>
              <a:avLst/>
              <a:gdLst/>
              <a:ahLst/>
              <a:cxnLst/>
              <a:rect r="r" b="b" t="t" l="l"/>
              <a:pathLst>
                <a:path h="812800" w="317911">
                  <a:moveTo>
                    <a:pt x="158956" y="0"/>
                  </a:moveTo>
                  <a:lnTo>
                    <a:pt x="158956" y="0"/>
                  </a:lnTo>
                  <a:cubicBezTo>
                    <a:pt x="201113" y="0"/>
                    <a:pt x="241544" y="16747"/>
                    <a:pt x="271354" y="46557"/>
                  </a:cubicBezTo>
                  <a:cubicBezTo>
                    <a:pt x="301164" y="76367"/>
                    <a:pt x="317911" y="116798"/>
                    <a:pt x="317911" y="158956"/>
                  </a:cubicBezTo>
                  <a:lnTo>
                    <a:pt x="317911" y="653844"/>
                  </a:lnTo>
                  <a:cubicBezTo>
                    <a:pt x="317911" y="696002"/>
                    <a:pt x="301164" y="736433"/>
                    <a:pt x="271354" y="766243"/>
                  </a:cubicBezTo>
                  <a:cubicBezTo>
                    <a:pt x="241544" y="796053"/>
                    <a:pt x="201113" y="812800"/>
                    <a:pt x="158956" y="812800"/>
                  </a:cubicBezTo>
                  <a:lnTo>
                    <a:pt x="158956" y="812800"/>
                  </a:lnTo>
                  <a:cubicBezTo>
                    <a:pt x="116798" y="812800"/>
                    <a:pt x="76367" y="796053"/>
                    <a:pt x="46557" y="766243"/>
                  </a:cubicBezTo>
                  <a:cubicBezTo>
                    <a:pt x="16747" y="736433"/>
                    <a:pt x="0" y="696002"/>
                    <a:pt x="0" y="653844"/>
                  </a:cubicBezTo>
                  <a:lnTo>
                    <a:pt x="0" y="158956"/>
                  </a:lnTo>
                  <a:cubicBezTo>
                    <a:pt x="0" y="116798"/>
                    <a:pt x="16747" y="76367"/>
                    <a:pt x="46557" y="46557"/>
                  </a:cubicBezTo>
                  <a:cubicBezTo>
                    <a:pt x="76367" y="16747"/>
                    <a:pt x="116798" y="0"/>
                    <a:pt x="158956" y="0"/>
                  </a:cubicBezTo>
                  <a:close/>
                </a:path>
              </a:pathLst>
            </a:custGeom>
            <a:solidFill>
              <a:srgbClr val="01A0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1791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5270735" y="-79956"/>
            <a:ext cx="8021401" cy="10734625"/>
          </a:xfrm>
          <a:custGeom>
            <a:avLst/>
            <a:gdLst/>
            <a:ahLst/>
            <a:cxnLst/>
            <a:rect r="r" b="b" t="t" l="l"/>
            <a:pathLst>
              <a:path h="10734625" w="8021401">
                <a:moveTo>
                  <a:pt x="0" y="0"/>
                </a:moveTo>
                <a:lnTo>
                  <a:pt x="8021401" y="0"/>
                </a:lnTo>
                <a:lnTo>
                  <a:pt x="8021401" y="10734625"/>
                </a:lnTo>
                <a:lnTo>
                  <a:pt x="0" y="10734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91" t="0" r="-8687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245789" y="1340421"/>
            <a:ext cx="14388198" cy="856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5"/>
              </a:lnSpc>
            </a:pPr>
            <a:r>
              <a:rPr lang="en-US" b="true" sz="6500">
                <a:solidFill>
                  <a:srgbClr val="0095D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Overall </a:t>
            </a:r>
            <a:r>
              <a:rPr lang="en-US" b="true" sz="6500">
                <a:solidFill>
                  <a:srgbClr val="003C5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End-to-End</a:t>
            </a:r>
            <a:r>
              <a:rPr lang="en-US" b="true" sz="6500">
                <a:solidFill>
                  <a:srgbClr val="0095D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Solution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41694" y="3684529"/>
            <a:ext cx="1094291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b="true" sz="99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36665" y="3684529"/>
            <a:ext cx="1094291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b="true" sz="99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438095" y="3684529"/>
            <a:ext cx="1094291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b="true" sz="99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50666" y="6846268"/>
            <a:ext cx="4076346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81D2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Focused on detecting open parking spots from images using computer vision.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06320" y="6869514"/>
            <a:ext cx="4569138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81D2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Parking management companies, city planners, drivers.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245789" y="6048170"/>
            <a:ext cx="3588461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81D2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Scope of Solution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31541" y="6073926"/>
            <a:ext cx="510453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true">
                <a:solidFill>
                  <a:srgbClr val="081D2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Key Stakeholders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3327891" y="6846268"/>
            <a:ext cx="4076346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81D2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Manual monitoring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81D2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IoT-based sensors (expensive, maintenance issues)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3075533" y="6048170"/>
            <a:ext cx="4714412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81D2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Current Status-Quo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1227" y="3254804"/>
            <a:ext cx="2511324" cy="2388167"/>
            <a:chOff x="0" y="0"/>
            <a:chExt cx="1038216" cy="9873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8216" cy="987302"/>
            </a:xfrm>
            <a:custGeom>
              <a:avLst/>
              <a:gdLst/>
              <a:ahLst/>
              <a:cxnLst/>
              <a:rect r="r" b="b" t="t" l="l"/>
              <a:pathLst>
                <a:path h="987302" w="1038216">
                  <a:moveTo>
                    <a:pt x="61656" y="0"/>
                  </a:moveTo>
                  <a:lnTo>
                    <a:pt x="976560" y="0"/>
                  </a:lnTo>
                  <a:cubicBezTo>
                    <a:pt x="1010612" y="0"/>
                    <a:pt x="1038216" y="27604"/>
                    <a:pt x="1038216" y="61656"/>
                  </a:cubicBezTo>
                  <a:lnTo>
                    <a:pt x="1038216" y="925646"/>
                  </a:lnTo>
                  <a:cubicBezTo>
                    <a:pt x="1038216" y="941998"/>
                    <a:pt x="1031720" y="957680"/>
                    <a:pt x="1020158" y="969243"/>
                  </a:cubicBezTo>
                  <a:cubicBezTo>
                    <a:pt x="1008595" y="980806"/>
                    <a:pt x="992913" y="987302"/>
                    <a:pt x="976560" y="987302"/>
                  </a:cubicBezTo>
                  <a:lnTo>
                    <a:pt x="61656" y="987302"/>
                  </a:lnTo>
                  <a:cubicBezTo>
                    <a:pt x="45304" y="987302"/>
                    <a:pt x="29621" y="980806"/>
                    <a:pt x="18059" y="969243"/>
                  </a:cubicBezTo>
                  <a:cubicBezTo>
                    <a:pt x="6496" y="957680"/>
                    <a:pt x="0" y="941998"/>
                    <a:pt x="0" y="925646"/>
                  </a:cubicBezTo>
                  <a:lnTo>
                    <a:pt x="0" y="61656"/>
                  </a:lnTo>
                  <a:cubicBezTo>
                    <a:pt x="0" y="45304"/>
                    <a:pt x="6496" y="29621"/>
                    <a:pt x="18059" y="18059"/>
                  </a:cubicBezTo>
                  <a:cubicBezTo>
                    <a:pt x="29621" y="6496"/>
                    <a:pt x="45304" y="0"/>
                    <a:pt x="616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003C5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38216" cy="1025402"/>
            </a:xfrm>
            <a:prstGeom prst="rect">
              <a:avLst/>
            </a:prstGeom>
          </p:spPr>
          <p:txBody>
            <a:bodyPr anchor="ctr" rtlCol="false" tIns="56237" lIns="56237" bIns="56237" rIns="5623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544783" y="3254804"/>
            <a:ext cx="2511324" cy="2388167"/>
            <a:chOff x="0" y="0"/>
            <a:chExt cx="1038216" cy="9873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38216" cy="987302"/>
            </a:xfrm>
            <a:custGeom>
              <a:avLst/>
              <a:gdLst/>
              <a:ahLst/>
              <a:cxnLst/>
              <a:rect r="r" b="b" t="t" l="l"/>
              <a:pathLst>
                <a:path h="987302" w="1038216">
                  <a:moveTo>
                    <a:pt x="61656" y="0"/>
                  </a:moveTo>
                  <a:lnTo>
                    <a:pt x="976560" y="0"/>
                  </a:lnTo>
                  <a:cubicBezTo>
                    <a:pt x="1010612" y="0"/>
                    <a:pt x="1038216" y="27604"/>
                    <a:pt x="1038216" y="61656"/>
                  </a:cubicBezTo>
                  <a:lnTo>
                    <a:pt x="1038216" y="925646"/>
                  </a:lnTo>
                  <a:cubicBezTo>
                    <a:pt x="1038216" y="941998"/>
                    <a:pt x="1031720" y="957680"/>
                    <a:pt x="1020158" y="969243"/>
                  </a:cubicBezTo>
                  <a:cubicBezTo>
                    <a:pt x="1008595" y="980806"/>
                    <a:pt x="992913" y="987302"/>
                    <a:pt x="976560" y="987302"/>
                  </a:cubicBezTo>
                  <a:lnTo>
                    <a:pt x="61656" y="987302"/>
                  </a:lnTo>
                  <a:cubicBezTo>
                    <a:pt x="45304" y="987302"/>
                    <a:pt x="29621" y="980806"/>
                    <a:pt x="18059" y="969243"/>
                  </a:cubicBezTo>
                  <a:cubicBezTo>
                    <a:pt x="6496" y="957680"/>
                    <a:pt x="0" y="941998"/>
                    <a:pt x="0" y="925646"/>
                  </a:cubicBezTo>
                  <a:lnTo>
                    <a:pt x="0" y="61656"/>
                  </a:lnTo>
                  <a:cubicBezTo>
                    <a:pt x="0" y="45304"/>
                    <a:pt x="6496" y="29621"/>
                    <a:pt x="18059" y="18059"/>
                  </a:cubicBezTo>
                  <a:cubicBezTo>
                    <a:pt x="29621" y="6496"/>
                    <a:pt x="45304" y="0"/>
                    <a:pt x="616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01A0E8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38216" cy="1025402"/>
            </a:xfrm>
            <a:prstGeom prst="rect">
              <a:avLst/>
            </a:prstGeom>
          </p:spPr>
          <p:txBody>
            <a:bodyPr anchor="ctr" rtlCol="false" tIns="56237" lIns="56237" bIns="56237" rIns="5623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41364" y="2601737"/>
            <a:ext cx="831051" cy="779240"/>
            <a:chOff x="0" y="0"/>
            <a:chExt cx="343568" cy="3221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3568" cy="322149"/>
            </a:xfrm>
            <a:custGeom>
              <a:avLst/>
              <a:gdLst/>
              <a:ahLst/>
              <a:cxnLst/>
              <a:rect r="r" b="b" t="t" l="l"/>
              <a:pathLst>
                <a:path h="322149" w="343568">
                  <a:moveTo>
                    <a:pt x="93158" y="0"/>
                  </a:moveTo>
                  <a:lnTo>
                    <a:pt x="250410" y="0"/>
                  </a:lnTo>
                  <a:cubicBezTo>
                    <a:pt x="275117" y="0"/>
                    <a:pt x="298812" y="9815"/>
                    <a:pt x="316283" y="27285"/>
                  </a:cubicBezTo>
                  <a:cubicBezTo>
                    <a:pt x="333753" y="44756"/>
                    <a:pt x="343568" y="68451"/>
                    <a:pt x="343568" y="93158"/>
                  </a:cubicBezTo>
                  <a:lnTo>
                    <a:pt x="343568" y="228990"/>
                  </a:lnTo>
                  <a:cubicBezTo>
                    <a:pt x="343568" y="253697"/>
                    <a:pt x="333753" y="277393"/>
                    <a:pt x="316283" y="294863"/>
                  </a:cubicBezTo>
                  <a:cubicBezTo>
                    <a:pt x="298812" y="312334"/>
                    <a:pt x="275117" y="322149"/>
                    <a:pt x="250410" y="322149"/>
                  </a:cubicBezTo>
                  <a:lnTo>
                    <a:pt x="93158" y="322149"/>
                  </a:lnTo>
                  <a:cubicBezTo>
                    <a:pt x="68451" y="322149"/>
                    <a:pt x="44756" y="312334"/>
                    <a:pt x="27285" y="294863"/>
                  </a:cubicBezTo>
                  <a:cubicBezTo>
                    <a:pt x="9815" y="277393"/>
                    <a:pt x="0" y="253697"/>
                    <a:pt x="0" y="228990"/>
                  </a:cubicBezTo>
                  <a:lnTo>
                    <a:pt x="0" y="93158"/>
                  </a:lnTo>
                  <a:cubicBezTo>
                    <a:pt x="0" y="68451"/>
                    <a:pt x="9815" y="44756"/>
                    <a:pt x="27285" y="27285"/>
                  </a:cubicBezTo>
                  <a:cubicBezTo>
                    <a:pt x="44756" y="9815"/>
                    <a:pt x="68451" y="0"/>
                    <a:pt x="93158" y="0"/>
                  </a:cubicBezTo>
                  <a:close/>
                </a:path>
              </a:pathLst>
            </a:custGeom>
            <a:solidFill>
              <a:srgbClr val="003C5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43568" cy="360249"/>
            </a:xfrm>
            <a:prstGeom prst="rect">
              <a:avLst/>
            </a:prstGeom>
          </p:spPr>
          <p:txBody>
            <a:bodyPr anchor="ctr" rtlCol="false" tIns="56237" lIns="56237" bIns="56237" rIns="5623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384919" y="2601737"/>
            <a:ext cx="831051" cy="779240"/>
            <a:chOff x="0" y="0"/>
            <a:chExt cx="343568" cy="3221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3568" cy="322149"/>
            </a:xfrm>
            <a:custGeom>
              <a:avLst/>
              <a:gdLst/>
              <a:ahLst/>
              <a:cxnLst/>
              <a:rect r="r" b="b" t="t" l="l"/>
              <a:pathLst>
                <a:path h="322149" w="343568">
                  <a:moveTo>
                    <a:pt x="93158" y="0"/>
                  </a:moveTo>
                  <a:lnTo>
                    <a:pt x="250410" y="0"/>
                  </a:lnTo>
                  <a:cubicBezTo>
                    <a:pt x="275117" y="0"/>
                    <a:pt x="298812" y="9815"/>
                    <a:pt x="316283" y="27285"/>
                  </a:cubicBezTo>
                  <a:cubicBezTo>
                    <a:pt x="333753" y="44756"/>
                    <a:pt x="343568" y="68451"/>
                    <a:pt x="343568" y="93158"/>
                  </a:cubicBezTo>
                  <a:lnTo>
                    <a:pt x="343568" y="228990"/>
                  </a:lnTo>
                  <a:cubicBezTo>
                    <a:pt x="343568" y="253697"/>
                    <a:pt x="333753" y="277393"/>
                    <a:pt x="316283" y="294863"/>
                  </a:cubicBezTo>
                  <a:cubicBezTo>
                    <a:pt x="298812" y="312334"/>
                    <a:pt x="275117" y="322149"/>
                    <a:pt x="250410" y="322149"/>
                  </a:cubicBezTo>
                  <a:lnTo>
                    <a:pt x="93158" y="322149"/>
                  </a:lnTo>
                  <a:cubicBezTo>
                    <a:pt x="68451" y="322149"/>
                    <a:pt x="44756" y="312334"/>
                    <a:pt x="27285" y="294863"/>
                  </a:cubicBezTo>
                  <a:cubicBezTo>
                    <a:pt x="9815" y="277393"/>
                    <a:pt x="0" y="253697"/>
                    <a:pt x="0" y="228990"/>
                  </a:cubicBezTo>
                  <a:lnTo>
                    <a:pt x="0" y="93158"/>
                  </a:lnTo>
                  <a:cubicBezTo>
                    <a:pt x="0" y="68451"/>
                    <a:pt x="9815" y="44756"/>
                    <a:pt x="27285" y="27285"/>
                  </a:cubicBezTo>
                  <a:cubicBezTo>
                    <a:pt x="44756" y="9815"/>
                    <a:pt x="68451" y="0"/>
                    <a:pt x="93158" y="0"/>
                  </a:cubicBezTo>
                  <a:close/>
                </a:path>
              </a:pathLst>
            </a:custGeom>
            <a:solidFill>
              <a:srgbClr val="01A0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43568" cy="360249"/>
            </a:xfrm>
            <a:prstGeom prst="rect">
              <a:avLst/>
            </a:prstGeom>
          </p:spPr>
          <p:txBody>
            <a:bodyPr anchor="ctr" rtlCol="false" tIns="56237" lIns="56237" bIns="56237" rIns="5623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88338" y="3254804"/>
            <a:ext cx="2511324" cy="2388167"/>
            <a:chOff x="0" y="0"/>
            <a:chExt cx="1038216" cy="9873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38216" cy="987302"/>
            </a:xfrm>
            <a:custGeom>
              <a:avLst/>
              <a:gdLst/>
              <a:ahLst/>
              <a:cxnLst/>
              <a:rect r="r" b="b" t="t" l="l"/>
              <a:pathLst>
                <a:path h="987302" w="1038216">
                  <a:moveTo>
                    <a:pt x="61656" y="0"/>
                  </a:moveTo>
                  <a:lnTo>
                    <a:pt x="976560" y="0"/>
                  </a:lnTo>
                  <a:cubicBezTo>
                    <a:pt x="1010612" y="0"/>
                    <a:pt x="1038216" y="27604"/>
                    <a:pt x="1038216" y="61656"/>
                  </a:cubicBezTo>
                  <a:lnTo>
                    <a:pt x="1038216" y="925646"/>
                  </a:lnTo>
                  <a:cubicBezTo>
                    <a:pt x="1038216" y="941998"/>
                    <a:pt x="1031720" y="957680"/>
                    <a:pt x="1020158" y="969243"/>
                  </a:cubicBezTo>
                  <a:cubicBezTo>
                    <a:pt x="1008595" y="980806"/>
                    <a:pt x="992913" y="987302"/>
                    <a:pt x="976560" y="987302"/>
                  </a:cubicBezTo>
                  <a:lnTo>
                    <a:pt x="61656" y="987302"/>
                  </a:lnTo>
                  <a:cubicBezTo>
                    <a:pt x="45304" y="987302"/>
                    <a:pt x="29621" y="980806"/>
                    <a:pt x="18059" y="969243"/>
                  </a:cubicBezTo>
                  <a:cubicBezTo>
                    <a:pt x="6496" y="957680"/>
                    <a:pt x="0" y="941998"/>
                    <a:pt x="0" y="925646"/>
                  </a:cubicBezTo>
                  <a:lnTo>
                    <a:pt x="0" y="61656"/>
                  </a:lnTo>
                  <a:cubicBezTo>
                    <a:pt x="0" y="45304"/>
                    <a:pt x="6496" y="29621"/>
                    <a:pt x="18059" y="18059"/>
                  </a:cubicBezTo>
                  <a:cubicBezTo>
                    <a:pt x="29621" y="6496"/>
                    <a:pt x="45304" y="0"/>
                    <a:pt x="616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003C5B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38216" cy="1025402"/>
            </a:xfrm>
            <a:prstGeom prst="rect">
              <a:avLst/>
            </a:prstGeom>
          </p:spPr>
          <p:txBody>
            <a:bodyPr anchor="ctr" rtlCol="false" tIns="56237" lIns="56237" bIns="56237" rIns="5623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728475" y="2601737"/>
            <a:ext cx="831051" cy="779240"/>
            <a:chOff x="0" y="0"/>
            <a:chExt cx="343568" cy="32214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3568" cy="322149"/>
            </a:xfrm>
            <a:custGeom>
              <a:avLst/>
              <a:gdLst/>
              <a:ahLst/>
              <a:cxnLst/>
              <a:rect r="r" b="b" t="t" l="l"/>
              <a:pathLst>
                <a:path h="322149" w="343568">
                  <a:moveTo>
                    <a:pt x="93158" y="0"/>
                  </a:moveTo>
                  <a:lnTo>
                    <a:pt x="250410" y="0"/>
                  </a:lnTo>
                  <a:cubicBezTo>
                    <a:pt x="275117" y="0"/>
                    <a:pt x="298812" y="9815"/>
                    <a:pt x="316283" y="27285"/>
                  </a:cubicBezTo>
                  <a:cubicBezTo>
                    <a:pt x="333753" y="44756"/>
                    <a:pt x="343568" y="68451"/>
                    <a:pt x="343568" y="93158"/>
                  </a:cubicBezTo>
                  <a:lnTo>
                    <a:pt x="343568" y="228990"/>
                  </a:lnTo>
                  <a:cubicBezTo>
                    <a:pt x="343568" y="253697"/>
                    <a:pt x="333753" y="277393"/>
                    <a:pt x="316283" y="294863"/>
                  </a:cubicBezTo>
                  <a:cubicBezTo>
                    <a:pt x="298812" y="312334"/>
                    <a:pt x="275117" y="322149"/>
                    <a:pt x="250410" y="322149"/>
                  </a:cubicBezTo>
                  <a:lnTo>
                    <a:pt x="93158" y="322149"/>
                  </a:lnTo>
                  <a:cubicBezTo>
                    <a:pt x="68451" y="322149"/>
                    <a:pt x="44756" y="312334"/>
                    <a:pt x="27285" y="294863"/>
                  </a:cubicBezTo>
                  <a:cubicBezTo>
                    <a:pt x="9815" y="277393"/>
                    <a:pt x="0" y="253697"/>
                    <a:pt x="0" y="228990"/>
                  </a:cubicBezTo>
                  <a:lnTo>
                    <a:pt x="0" y="93158"/>
                  </a:lnTo>
                  <a:cubicBezTo>
                    <a:pt x="0" y="68451"/>
                    <a:pt x="9815" y="44756"/>
                    <a:pt x="27285" y="27285"/>
                  </a:cubicBezTo>
                  <a:cubicBezTo>
                    <a:pt x="44756" y="9815"/>
                    <a:pt x="68451" y="0"/>
                    <a:pt x="93158" y="0"/>
                  </a:cubicBezTo>
                  <a:close/>
                </a:path>
              </a:pathLst>
            </a:custGeom>
            <a:solidFill>
              <a:srgbClr val="003C5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343568" cy="360249"/>
            </a:xfrm>
            <a:prstGeom prst="rect">
              <a:avLst/>
            </a:prstGeom>
          </p:spPr>
          <p:txBody>
            <a:bodyPr anchor="ctr" rtlCol="false" tIns="56237" lIns="56237" bIns="56237" rIns="5623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231893" y="3254804"/>
            <a:ext cx="2511324" cy="2388167"/>
            <a:chOff x="0" y="0"/>
            <a:chExt cx="1038216" cy="9873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38216" cy="987302"/>
            </a:xfrm>
            <a:custGeom>
              <a:avLst/>
              <a:gdLst/>
              <a:ahLst/>
              <a:cxnLst/>
              <a:rect r="r" b="b" t="t" l="l"/>
              <a:pathLst>
                <a:path h="987302" w="1038216">
                  <a:moveTo>
                    <a:pt x="61656" y="0"/>
                  </a:moveTo>
                  <a:lnTo>
                    <a:pt x="976560" y="0"/>
                  </a:lnTo>
                  <a:cubicBezTo>
                    <a:pt x="1010612" y="0"/>
                    <a:pt x="1038216" y="27604"/>
                    <a:pt x="1038216" y="61656"/>
                  </a:cubicBezTo>
                  <a:lnTo>
                    <a:pt x="1038216" y="925646"/>
                  </a:lnTo>
                  <a:cubicBezTo>
                    <a:pt x="1038216" y="941998"/>
                    <a:pt x="1031720" y="957680"/>
                    <a:pt x="1020158" y="969243"/>
                  </a:cubicBezTo>
                  <a:cubicBezTo>
                    <a:pt x="1008595" y="980806"/>
                    <a:pt x="992913" y="987302"/>
                    <a:pt x="976560" y="987302"/>
                  </a:cubicBezTo>
                  <a:lnTo>
                    <a:pt x="61656" y="987302"/>
                  </a:lnTo>
                  <a:cubicBezTo>
                    <a:pt x="45304" y="987302"/>
                    <a:pt x="29621" y="980806"/>
                    <a:pt x="18059" y="969243"/>
                  </a:cubicBezTo>
                  <a:cubicBezTo>
                    <a:pt x="6496" y="957680"/>
                    <a:pt x="0" y="941998"/>
                    <a:pt x="0" y="925646"/>
                  </a:cubicBezTo>
                  <a:lnTo>
                    <a:pt x="0" y="61656"/>
                  </a:lnTo>
                  <a:cubicBezTo>
                    <a:pt x="0" y="45304"/>
                    <a:pt x="6496" y="29621"/>
                    <a:pt x="18059" y="18059"/>
                  </a:cubicBezTo>
                  <a:cubicBezTo>
                    <a:pt x="29621" y="6496"/>
                    <a:pt x="45304" y="0"/>
                    <a:pt x="616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01A0E8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038216" cy="1025402"/>
            </a:xfrm>
            <a:prstGeom prst="rect">
              <a:avLst/>
            </a:prstGeom>
          </p:spPr>
          <p:txBody>
            <a:bodyPr anchor="ctr" rtlCol="false" tIns="56237" lIns="56237" bIns="56237" rIns="5623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072030" y="2601737"/>
            <a:ext cx="831051" cy="779240"/>
            <a:chOff x="0" y="0"/>
            <a:chExt cx="343568" cy="32214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3568" cy="322149"/>
            </a:xfrm>
            <a:custGeom>
              <a:avLst/>
              <a:gdLst/>
              <a:ahLst/>
              <a:cxnLst/>
              <a:rect r="r" b="b" t="t" l="l"/>
              <a:pathLst>
                <a:path h="322149" w="343568">
                  <a:moveTo>
                    <a:pt x="93158" y="0"/>
                  </a:moveTo>
                  <a:lnTo>
                    <a:pt x="250410" y="0"/>
                  </a:lnTo>
                  <a:cubicBezTo>
                    <a:pt x="275117" y="0"/>
                    <a:pt x="298812" y="9815"/>
                    <a:pt x="316283" y="27285"/>
                  </a:cubicBezTo>
                  <a:cubicBezTo>
                    <a:pt x="333753" y="44756"/>
                    <a:pt x="343568" y="68451"/>
                    <a:pt x="343568" y="93158"/>
                  </a:cubicBezTo>
                  <a:lnTo>
                    <a:pt x="343568" y="228990"/>
                  </a:lnTo>
                  <a:cubicBezTo>
                    <a:pt x="343568" y="253697"/>
                    <a:pt x="333753" y="277393"/>
                    <a:pt x="316283" y="294863"/>
                  </a:cubicBezTo>
                  <a:cubicBezTo>
                    <a:pt x="298812" y="312334"/>
                    <a:pt x="275117" y="322149"/>
                    <a:pt x="250410" y="322149"/>
                  </a:cubicBezTo>
                  <a:lnTo>
                    <a:pt x="93158" y="322149"/>
                  </a:lnTo>
                  <a:cubicBezTo>
                    <a:pt x="68451" y="322149"/>
                    <a:pt x="44756" y="312334"/>
                    <a:pt x="27285" y="294863"/>
                  </a:cubicBezTo>
                  <a:cubicBezTo>
                    <a:pt x="9815" y="277393"/>
                    <a:pt x="0" y="253697"/>
                    <a:pt x="0" y="228990"/>
                  </a:cubicBezTo>
                  <a:lnTo>
                    <a:pt x="0" y="93158"/>
                  </a:lnTo>
                  <a:cubicBezTo>
                    <a:pt x="0" y="68451"/>
                    <a:pt x="9815" y="44756"/>
                    <a:pt x="27285" y="27285"/>
                  </a:cubicBezTo>
                  <a:cubicBezTo>
                    <a:pt x="44756" y="9815"/>
                    <a:pt x="68451" y="0"/>
                    <a:pt x="93158" y="0"/>
                  </a:cubicBezTo>
                  <a:close/>
                </a:path>
              </a:pathLst>
            </a:custGeom>
            <a:solidFill>
              <a:srgbClr val="01A0E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343568" cy="360249"/>
            </a:xfrm>
            <a:prstGeom prst="rect">
              <a:avLst/>
            </a:prstGeom>
          </p:spPr>
          <p:txBody>
            <a:bodyPr anchor="ctr" rtlCol="false" tIns="56237" lIns="56237" bIns="56237" rIns="5623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575449" y="3254804"/>
            <a:ext cx="2511324" cy="2388167"/>
            <a:chOff x="0" y="0"/>
            <a:chExt cx="1038216" cy="98730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38216" cy="987302"/>
            </a:xfrm>
            <a:custGeom>
              <a:avLst/>
              <a:gdLst/>
              <a:ahLst/>
              <a:cxnLst/>
              <a:rect r="r" b="b" t="t" l="l"/>
              <a:pathLst>
                <a:path h="987302" w="1038216">
                  <a:moveTo>
                    <a:pt x="61656" y="0"/>
                  </a:moveTo>
                  <a:lnTo>
                    <a:pt x="976560" y="0"/>
                  </a:lnTo>
                  <a:cubicBezTo>
                    <a:pt x="1010612" y="0"/>
                    <a:pt x="1038216" y="27604"/>
                    <a:pt x="1038216" y="61656"/>
                  </a:cubicBezTo>
                  <a:lnTo>
                    <a:pt x="1038216" y="925646"/>
                  </a:lnTo>
                  <a:cubicBezTo>
                    <a:pt x="1038216" y="941998"/>
                    <a:pt x="1031720" y="957680"/>
                    <a:pt x="1020158" y="969243"/>
                  </a:cubicBezTo>
                  <a:cubicBezTo>
                    <a:pt x="1008595" y="980806"/>
                    <a:pt x="992913" y="987302"/>
                    <a:pt x="976560" y="987302"/>
                  </a:cubicBezTo>
                  <a:lnTo>
                    <a:pt x="61656" y="987302"/>
                  </a:lnTo>
                  <a:cubicBezTo>
                    <a:pt x="45304" y="987302"/>
                    <a:pt x="29621" y="980806"/>
                    <a:pt x="18059" y="969243"/>
                  </a:cubicBezTo>
                  <a:cubicBezTo>
                    <a:pt x="6496" y="957680"/>
                    <a:pt x="0" y="941998"/>
                    <a:pt x="0" y="925646"/>
                  </a:cubicBezTo>
                  <a:lnTo>
                    <a:pt x="0" y="61656"/>
                  </a:lnTo>
                  <a:cubicBezTo>
                    <a:pt x="0" y="45304"/>
                    <a:pt x="6496" y="29621"/>
                    <a:pt x="18059" y="18059"/>
                  </a:cubicBezTo>
                  <a:cubicBezTo>
                    <a:pt x="29621" y="6496"/>
                    <a:pt x="45304" y="0"/>
                    <a:pt x="616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003C5B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038216" cy="1025402"/>
            </a:xfrm>
            <a:prstGeom prst="rect">
              <a:avLst/>
            </a:prstGeom>
          </p:spPr>
          <p:txBody>
            <a:bodyPr anchor="ctr" rtlCol="false" tIns="56237" lIns="56237" bIns="56237" rIns="5623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5415585" y="2601737"/>
            <a:ext cx="831051" cy="779240"/>
            <a:chOff x="0" y="0"/>
            <a:chExt cx="343568" cy="32214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43568" cy="322149"/>
            </a:xfrm>
            <a:custGeom>
              <a:avLst/>
              <a:gdLst/>
              <a:ahLst/>
              <a:cxnLst/>
              <a:rect r="r" b="b" t="t" l="l"/>
              <a:pathLst>
                <a:path h="322149" w="343568">
                  <a:moveTo>
                    <a:pt x="93158" y="0"/>
                  </a:moveTo>
                  <a:lnTo>
                    <a:pt x="250410" y="0"/>
                  </a:lnTo>
                  <a:cubicBezTo>
                    <a:pt x="275117" y="0"/>
                    <a:pt x="298812" y="9815"/>
                    <a:pt x="316283" y="27285"/>
                  </a:cubicBezTo>
                  <a:cubicBezTo>
                    <a:pt x="333753" y="44756"/>
                    <a:pt x="343568" y="68451"/>
                    <a:pt x="343568" y="93158"/>
                  </a:cubicBezTo>
                  <a:lnTo>
                    <a:pt x="343568" y="228990"/>
                  </a:lnTo>
                  <a:cubicBezTo>
                    <a:pt x="343568" y="253697"/>
                    <a:pt x="333753" y="277393"/>
                    <a:pt x="316283" y="294863"/>
                  </a:cubicBezTo>
                  <a:cubicBezTo>
                    <a:pt x="298812" y="312334"/>
                    <a:pt x="275117" y="322149"/>
                    <a:pt x="250410" y="322149"/>
                  </a:cubicBezTo>
                  <a:lnTo>
                    <a:pt x="93158" y="322149"/>
                  </a:lnTo>
                  <a:cubicBezTo>
                    <a:pt x="68451" y="322149"/>
                    <a:pt x="44756" y="312334"/>
                    <a:pt x="27285" y="294863"/>
                  </a:cubicBezTo>
                  <a:cubicBezTo>
                    <a:pt x="9815" y="277393"/>
                    <a:pt x="0" y="253697"/>
                    <a:pt x="0" y="228990"/>
                  </a:cubicBezTo>
                  <a:lnTo>
                    <a:pt x="0" y="93158"/>
                  </a:lnTo>
                  <a:cubicBezTo>
                    <a:pt x="0" y="68451"/>
                    <a:pt x="9815" y="44756"/>
                    <a:pt x="27285" y="27285"/>
                  </a:cubicBezTo>
                  <a:cubicBezTo>
                    <a:pt x="44756" y="9815"/>
                    <a:pt x="68451" y="0"/>
                    <a:pt x="93158" y="0"/>
                  </a:cubicBezTo>
                  <a:close/>
                </a:path>
              </a:pathLst>
            </a:custGeom>
            <a:solidFill>
              <a:srgbClr val="003C5B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343568" cy="360249"/>
            </a:xfrm>
            <a:prstGeom prst="rect">
              <a:avLst/>
            </a:prstGeom>
          </p:spPr>
          <p:txBody>
            <a:bodyPr anchor="ctr" rtlCol="false" tIns="56237" lIns="56237" bIns="56237" rIns="5623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2166340" y="5512620"/>
            <a:ext cx="581098" cy="514272"/>
          </a:xfrm>
          <a:custGeom>
            <a:avLst/>
            <a:gdLst/>
            <a:ahLst/>
            <a:cxnLst/>
            <a:rect r="r" b="b" t="t" l="l"/>
            <a:pathLst>
              <a:path h="514272" w="581098">
                <a:moveTo>
                  <a:pt x="0" y="0"/>
                </a:moveTo>
                <a:lnTo>
                  <a:pt x="581098" y="0"/>
                </a:lnTo>
                <a:lnTo>
                  <a:pt x="581098" y="514272"/>
                </a:lnTo>
                <a:lnTo>
                  <a:pt x="0" y="514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5509896" y="5512620"/>
            <a:ext cx="581098" cy="514272"/>
          </a:xfrm>
          <a:custGeom>
            <a:avLst/>
            <a:gdLst/>
            <a:ahLst/>
            <a:cxnLst/>
            <a:rect r="r" b="b" t="t" l="l"/>
            <a:pathLst>
              <a:path h="514272" w="581098">
                <a:moveTo>
                  <a:pt x="0" y="0"/>
                </a:moveTo>
                <a:lnTo>
                  <a:pt x="581098" y="0"/>
                </a:lnTo>
                <a:lnTo>
                  <a:pt x="581098" y="514272"/>
                </a:lnTo>
                <a:lnTo>
                  <a:pt x="0" y="514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8853451" y="5512620"/>
            <a:ext cx="581098" cy="514272"/>
          </a:xfrm>
          <a:custGeom>
            <a:avLst/>
            <a:gdLst/>
            <a:ahLst/>
            <a:cxnLst/>
            <a:rect r="r" b="b" t="t" l="l"/>
            <a:pathLst>
              <a:path h="514272" w="581098">
                <a:moveTo>
                  <a:pt x="0" y="0"/>
                </a:moveTo>
                <a:lnTo>
                  <a:pt x="581098" y="0"/>
                </a:lnTo>
                <a:lnTo>
                  <a:pt x="581098" y="514272"/>
                </a:lnTo>
                <a:lnTo>
                  <a:pt x="0" y="514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2197006" y="5512620"/>
            <a:ext cx="581098" cy="514272"/>
          </a:xfrm>
          <a:custGeom>
            <a:avLst/>
            <a:gdLst/>
            <a:ahLst/>
            <a:cxnLst/>
            <a:rect r="r" b="b" t="t" l="l"/>
            <a:pathLst>
              <a:path h="514272" w="581098">
                <a:moveTo>
                  <a:pt x="0" y="0"/>
                </a:moveTo>
                <a:lnTo>
                  <a:pt x="581098" y="0"/>
                </a:lnTo>
                <a:lnTo>
                  <a:pt x="581098" y="514272"/>
                </a:lnTo>
                <a:lnTo>
                  <a:pt x="0" y="514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5540562" y="5512620"/>
            <a:ext cx="581098" cy="514272"/>
          </a:xfrm>
          <a:custGeom>
            <a:avLst/>
            <a:gdLst/>
            <a:ahLst/>
            <a:cxnLst/>
            <a:rect r="r" b="b" t="t" l="l"/>
            <a:pathLst>
              <a:path h="514272" w="581098">
                <a:moveTo>
                  <a:pt x="0" y="0"/>
                </a:moveTo>
                <a:lnTo>
                  <a:pt x="581098" y="0"/>
                </a:lnTo>
                <a:lnTo>
                  <a:pt x="581098" y="514272"/>
                </a:lnTo>
                <a:lnTo>
                  <a:pt x="0" y="514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7" id="37"/>
          <p:cNvSpPr/>
          <p:nvPr/>
        </p:nvSpPr>
        <p:spPr>
          <a:xfrm>
            <a:off x="888398" y="6525895"/>
            <a:ext cx="16511204" cy="0"/>
          </a:xfrm>
          <a:prstGeom prst="line">
            <a:avLst/>
          </a:prstGeom>
          <a:ln cap="flat" w="95250">
            <a:solidFill>
              <a:srgbClr val="ABA9A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8" id="38"/>
          <p:cNvGrpSpPr/>
          <p:nvPr/>
        </p:nvGrpSpPr>
        <p:grpSpPr>
          <a:xfrm rot="0">
            <a:off x="2244827" y="6322167"/>
            <a:ext cx="407457" cy="407457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5B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2083" lIns="52083" bIns="52083" rIns="5208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596716" y="6322167"/>
            <a:ext cx="407457" cy="407457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A0E8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2083" lIns="52083" bIns="52083" rIns="5208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8940272" y="6322167"/>
            <a:ext cx="407457" cy="407457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5B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2083" lIns="52083" bIns="52083" rIns="5208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2283827" y="6322167"/>
            <a:ext cx="407457" cy="407457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5B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2083" lIns="52083" bIns="52083" rIns="5208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5627382" y="6322167"/>
            <a:ext cx="407457" cy="407457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5B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2083" lIns="52083" bIns="52083" rIns="5208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3" id="53"/>
          <p:cNvSpPr/>
          <p:nvPr/>
        </p:nvSpPr>
        <p:spPr>
          <a:xfrm flipH="false" flipV="false" rot="0">
            <a:off x="1762021" y="3849563"/>
            <a:ext cx="1389737" cy="1198648"/>
          </a:xfrm>
          <a:custGeom>
            <a:avLst/>
            <a:gdLst/>
            <a:ahLst/>
            <a:cxnLst/>
            <a:rect r="r" b="b" t="t" l="l"/>
            <a:pathLst>
              <a:path h="1198648" w="1389737">
                <a:moveTo>
                  <a:pt x="0" y="0"/>
                </a:moveTo>
                <a:lnTo>
                  <a:pt x="1389737" y="0"/>
                </a:lnTo>
                <a:lnTo>
                  <a:pt x="1389737" y="1198649"/>
                </a:lnTo>
                <a:lnTo>
                  <a:pt x="0" y="11986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5105576" y="3849563"/>
            <a:ext cx="1389737" cy="1198648"/>
          </a:xfrm>
          <a:custGeom>
            <a:avLst/>
            <a:gdLst/>
            <a:ahLst/>
            <a:cxnLst/>
            <a:rect r="r" b="b" t="t" l="l"/>
            <a:pathLst>
              <a:path h="1198648" w="1389737">
                <a:moveTo>
                  <a:pt x="0" y="0"/>
                </a:moveTo>
                <a:lnTo>
                  <a:pt x="1389737" y="0"/>
                </a:lnTo>
                <a:lnTo>
                  <a:pt x="1389737" y="1198649"/>
                </a:lnTo>
                <a:lnTo>
                  <a:pt x="0" y="11986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1913866" y="3802477"/>
            <a:ext cx="1147379" cy="1292821"/>
          </a:xfrm>
          <a:custGeom>
            <a:avLst/>
            <a:gdLst/>
            <a:ahLst/>
            <a:cxnLst/>
            <a:rect r="r" b="b" t="t" l="l"/>
            <a:pathLst>
              <a:path h="1292821" w="1147379">
                <a:moveTo>
                  <a:pt x="0" y="0"/>
                </a:moveTo>
                <a:lnTo>
                  <a:pt x="1147379" y="0"/>
                </a:lnTo>
                <a:lnTo>
                  <a:pt x="1147379" y="1292821"/>
                </a:lnTo>
                <a:lnTo>
                  <a:pt x="0" y="12928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5202885" y="3777885"/>
            <a:ext cx="1256451" cy="1342004"/>
          </a:xfrm>
          <a:custGeom>
            <a:avLst/>
            <a:gdLst/>
            <a:ahLst/>
            <a:cxnLst/>
            <a:rect r="r" b="b" t="t" l="l"/>
            <a:pathLst>
              <a:path h="1342004" w="1256451">
                <a:moveTo>
                  <a:pt x="0" y="0"/>
                </a:moveTo>
                <a:lnTo>
                  <a:pt x="1256451" y="0"/>
                </a:lnTo>
                <a:lnTo>
                  <a:pt x="1256451" y="1342005"/>
                </a:lnTo>
                <a:lnTo>
                  <a:pt x="0" y="13420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8515505" y="3806747"/>
            <a:ext cx="1256989" cy="1284280"/>
          </a:xfrm>
          <a:custGeom>
            <a:avLst/>
            <a:gdLst/>
            <a:ahLst/>
            <a:cxnLst/>
            <a:rect r="r" b="b" t="t" l="l"/>
            <a:pathLst>
              <a:path h="1284280" w="1256989">
                <a:moveTo>
                  <a:pt x="0" y="0"/>
                </a:moveTo>
                <a:lnTo>
                  <a:pt x="1256990" y="0"/>
                </a:lnTo>
                <a:lnTo>
                  <a:pt x="1256990" y="1284281"/>
                </a:lnTo>
                <a:lnTo>
                  <a:pt x="0" y="128428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7198036" y="-184027"/>
            <a:ext cx="1269104" cy="1269104"/>
          </a:xfrm>
          <a:custGeom>
            <a:avLst/>
            <a:gdLst/>
            <a:ahLst/>
            <a:cxnLst/>
            <a:rect r="r" b="b" t="t" l="l"/>
            <a:pathLst>
              <a:path h="1269104" w="1269104">
                <a:moveTo>
                  <a:pt x="0" y="0"/>
                </a:moveTo>
                <a:lnTo>
                  <a:pt x="1269104" y="0"/>
                </a:lnTo>
                <a:lnTo>
                  <a:pt x="1269104" y="1269104"/>
                </a:lnTo>
                <a:lnTo>
                  <a:pt x="0" y="126910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35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-248816" y="-184027"/>
            <a:ext cx="745965" cy="607962"/>
          </a:xfrm>
          <a:custGeom>
            <a:avLst/>
            <a:gdLst/>
            <a:ahLst/>
            <a:cxnLst/>
            <a:rect r="r" b="b" t="t" l="l"/>
            <a:pathLst>
              <a:path h="607962" w="745965">
                <a:moveTo>
                  <a:pt x="0" y="0"/>
                </a:moveTo>
                <a:lnTo>
                  <a:pt x="745965" y="0"/>
                </a:lnTo>
                <a:lnTo>
                  <a:pt x="745965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17915017" y="9914017"/>
            <a:ext cx="745965" cy="607962"/>
          </a:xfrm>
          <a:custGeom>
            <a:avLst/>
            <a:gdLst/>
            <a:ahLst/>
            <a:cxnLst/>
            <a:rect r="r" b="b" t="t" l="l"/>
            <a:pathLst>
              <a:path h="607962" w="745965">
                <a:moveTo>
                  <a:pt x="0" y="0"/>
                </a:moveTo>
                <a:lnTo>
                  <a:pt x="745966" y="0"/>
                </a:lnTo>
                <a:lnTo>
                  <a:pt x="745966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1" id="61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cap="flat" w="38100">
            <a:solidFill>
              <a:srgbClr val="E7E7E7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62" id="62"/>
          <p:cNvGrpSpPr/>
          <p:nvPr/>
        </p:nvGrpSpPr>
        <p:grpSpPr>
          <a:xfrm rot="0">
            <a:off x="3712551" y="6211921"/>
            <a:ext cx="848437" cy="627947"/>
            <a:chOff x="0" y="0"/>
            <a:chExt cx="812800" cy="601571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12800" cy="601571"/>
            </a:xfrm>
            <a:custGeom>
              <a:avLst/>
              <a:gdLst/>
              <a:ahLst/>
              <a:cxnLst/>
              <a:rect r="r" b="b" t="t" l="l"/>
              <a:pathLst>
                <a:path h="601571" w="812800">
                  <a:moveTo>
                    <a:pt x="812800" y="30078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98371"/>
                  </a:lnTo>
                  <a:lnTo>
                    <a:pt x="406400" y="398371"/>
                  </a:lnTo>
                  <a:lnTo>
                    <a:pt x="406400" y="601571"/>
                  </a:lnTo>
                  <a:lnTo>
                    <a:pt x="812800" y="300785"/>
                  </a:lnTo>
                  <a:close/>
                </a:path>
              </a:pathLst>
            </a:custGeom>
            <a:solidFill>
              <a:srgbClr val="FF681C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165100"/>
              <a:ext cx="711200" cy="233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5" id="65"/>
          <p:cNvSpPr txBox="true"/>
          <p:nvPr/>
        </p:nvSpPr>
        <p:spPr>
          <a:xfrm rot="0">
            <a:off x="2092676" y="2711330"/>
            <a:ext cx="72842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 spc="1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5436231" y="2711330"/>
            <a:ext cx="72842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 spc="1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2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836453" y="7042690"/>
            <a:ext cx="334355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399" spc="1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Capture Images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4372255" y="7073170"/>
            <a:ext cx="2856378" cy="176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399" spc="1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Detect Cars (YOLOv8)</a:t>
            </a:r>
          </a:p>
          <a:p>
            <a:pPr algn="ctr">
              <a:lnSpc>
                <a:spcPts val="4199"/>
              </a:lnSpc>
            </a:pPr>
            <a:r>
              <a:rPr lang="en-US" b="true" sz="2999" spc="14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+ </a:t>
            </a:r>
          </a:p>
          <a:p>
            <a:pPr algn="ctr">
              <a:lnSpc>
                <a:spcPts val="3359"/>
              </a:lnSpc>
            </a:pPr>
            <a:r>
              <a:rPr lang="en-US" b="true" sz="2399" spc="1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Cropping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8779786" y="2711330"/>
            <a:ext cx="72842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 spc="1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3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7715811" y="7073170"/>
            <a:ext cx="2856378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399" spc="1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Classify Open/Closed (VGG16)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2123342" y="2711330"/>
            <a:ext cx="72842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 spc="1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4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1049841" y="7073170"/>
            <a:ext cx="334355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399" spc="1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Predict Open Spots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5466897" y="2711330"/>
            <a:ext cx="72842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 spc="1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5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4402922" y="7073170"/>
            <a:ext cx="285637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399" spc="1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Display to User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4821007" y="672606"/>
            <a:ext cx="8238530" cy="93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5499" spc="27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EXECUTION </a:t>
            </a:r>
            <a:r>
              <a:rPr lang="en-US" b="true" sz="5499" spc="27">
                <a:solidFill>
                  <a:srgbClr val="01A0E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ROADMAP</a:t>
            </a:r>
          </a:p>
        </p:txBody>
      </p:sp>
      <p:grpSp>
        <p:nvGrpSpPr>
          <p:cNvPr name="Group 76" id="76"/>
          <p:cNvGrpSpPr/>
          <p:nvPr/>
        </p:nvGrpSpPr>
        <p:grpSpPr>
          <a:xfrm rot="0">
            <a:off x="7228634" y="6211921"/>
            <a:ext cx="848437" cy="627947"/>
            <a:chOff x="0" y="0"/>
            <a:chExt cx="812800" cy="601571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812800" cy="601571"/>
            </a:xfrm>
            <a:custGeom>
              <a:avLst/>
              <a:gdLst/>
              <a:ahLst/>
              <a:cxnLst/>
              <a:rect r="r" b="b" t="t" l="l"/>
              <a:pathLst>
                <a:path h="601571" w="812800">
                  <a:moveTo>
                    <a:pt x="812800" y="30078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98371"/>
                  </a:lnTo>
                  <a:lnTo>
                    <a:pt x="406400" y="398371"/>
                  </a:lnTo>
                  <a:lnTo>
                    <a:pt x="406400" y="601571"/>
                  </a:lnTo>
                  <a:lnTo>
                    <a:pt x="812800" y="300785"/>
                  </a:lnTo>
                  <a:close/>
                </a:path>
              </a:pathLst>
            </a:custGeom>
            <a:solidFill>
              <a:srgbClr val="FF681C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165100"/>
              <a:ext cx="711200" cy="233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10391559" y="6211921"/>
            <a:ext cx="848437" cy="627947"/>
            <a:chOff x="0" y="0"/>
            <a:chExt cx="812800" cy="601571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812800" cy="601571"/>
            </a:xfrm>
            <a:custGeom>
              <a:avLst/>
              <a:gdLst/>
              <a:ahLst/>
              <a:cxnLst/>
              <a:rect r="r" b="b" t="t" l="l"/>
              <a:pathLst>
                <a:path h="601571" w="812800">
                  <a:moveTo>
                    <a:pt x="812800" y="30078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98371"/>
                  </a:lnTo>
                  <a:lnTo>
                    <a:pt x="406400" y="398371"/>
                  </a:lnTo>
                  <a:lnTo>
                    <a:pt x="406400" y="601571"/>
                  </a:lnTo>
                  <a:lnTo>
                    <a:pt x="812800" y="300785"/>
                  </a:lnTo>
                  <a:close/>
                </a:path>
              </a:pathLst>
            </a:custGeom>
            <a:solidFill>
              <a:srgbClr val="FF681C"/>
            </a:solidFill>
          </p:spPr>
        </p:sp>
        <p:sp>
          <p:nvSpPr>
            <p:cNvPr name="TextBox 81" id="81"/>
            <p:cNvSpPr txBox="true"/>
            <p:nvPr/>
          </p:nvSpPr>
          <p:spPr>
            <a:xfrm>
              <a:off x="0" y="165100"/>
              <a:ext cx="711200" cy="233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13920009" y="6211921"/>
            <a:ext cx="848437" cy="627947"/>
            <a:chOff x="0" y="0"/>
            <a:chExt cx="812800" cy="601571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812800" cy="601571"/>
            </a:xfrm>
            <a:custGeom>
              <a:avLst/>
              <a:gdLst/>
              <a:ahLst/>
              <a:cxnLst/>
              <a:rect r="r" b="b" t="t" l="l"/>
              <a:pathLst>
                <a:path h="601571" w="812800">
                  <a:moveTo>
                    <a:pt x="812800" y="30078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98371"/>
                  </a:lnTo>
                  <a:lnTo>
                    <a:pt x="406400" y="398371"/>
                  </a:lnTo>
                  <a:lnTo>
                    <a:pt x="406400" y="601571"/>
                  </a:lnTo>
                  <a:lnTo>
                    <a:pt x="812800" y="300785"/>
                  </a:lnTo>
                  <a:close/>
                </a:path>
              </a:pathLst>
            </a:custGeom>
            <a:solidFill>
              <a:srgbClr val="FF681C"/>
            </a:solidFill>
          </p:spPr>
        </p:sp>
        <p:sp>
          <p:nvSpPr>
            <p:cNvPr name="TextBox 84" id="84"/>
            <p:cNvSpPr txBox="true"/>
            <p:nvPr/>
          </p:nvSpPr>
          <p:spPr>
            <a:xfrm>
              <a:off x="0" y="165100"/>
              <a:ext cx="711200" cy="233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7648283" y="4230460"/>
            <a:ext cx="5903541" cy="2818941"/>
          </a:xfrm>
          <a:custGeom>
            <a:avLst/>
            <a:gdLst/>
            <a:ahLst/>
            <a:cxnLst/>
            <a:rect r="r" b="b" t="t" l="l"/>
            <a:pathLst>
              <a:path h="2818941" w="5903541">
                <a:moveTo>
                  <a:pt x="0" y="0"/>
                </a:moveTo>
                <a:lnTo>
                  <a:pt x="5903540" y="0"/>
                </a:lnTo>
                <a:lnTo>
                  <a:pt x="5903540" y="2818941"/>
                </a:lnTo>
                <a:lnTo>
                  <a:pt x="0" y="2818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4878009" y="4230460"/>
            <a:ext cx="5903541" cy="2818941"/>
          </a:xfrm>
          <a:custGeom>
            <a:avLst/>
            <a:gdLst/>
            <a:ahLst/>
            <a:cxnLst/>
            <a:rect r="r" b="b" t="t" l="l"/>
            <a:pathLst>
              <a:path h="2818941" w="5903541">
                <a:moveTo>
                  <a:pt x="0" y="0"/>
                </a:moveTo>
                <a:lnTo>
                  <a:pt x="5903541" y="0"/>
                </a:lnTo>
                <a:lnTo>
                  <a:pt x="5903541" y="2818941"/>
                </a:lnTo>
                <a:lnTo>
                  <a:pt x="0" y="28189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58424" y="5327705"/>
            <a:ext cx="667864" cy="624453"/>
          </a:xfrm>
          <a:custGeom>
            <a:avLst/>
            <a:gdLst/>
            <a:ahLst/>
            <a:cxnLst/>
            <a:rect r="r" b="b" t="t" l="l"/>
            <a:pathLst>
              <a:path h="624453" w="667864">
                <a:moveTo>
                  <a:pt x="0" y="0"/>
                </a:moveTo>
                <a:lnTo>
                  <a:pt x="667863" y="0"/>
                </a:lnTo>
                <a:lnTo>
                  <a:pt x="667863" y="624452"/>
                </a:lnTo>
                <a:lnTo>
                  <a:pt x="0" y="6244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97219" y="5327705"/>
            <a:ext cx="632357" cy="624453"/>
          </a:xfrm>
          <a:custGeom>
            <a:avLst/>
            <a:gdLst/>
            <a:ahLst/>
            <a:cxnLst/>
            <a:rect r="r" b="b" t="t" l="l"/>
            <a:pathLst>
              <a:path h="624453" w="632357">
                <a:moveTo>
                  <a:pt x="0" y="0"/>
                </a:moveTo>
                <a:lnTo>
                  <a:pt x="632357" y="0"/>
                </a:lnTo>
                <a:lnTo>
                  <a:pt x="632357" y="624452"/>
                </a:lnTo>
                <a:lnTo>
                  <a:pt x="0" y="6244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37486" y="7344505"/>
            <a:ext cx="614437" cy="569891"/>
          </a:xfrm>
          <a:custGeom>
            <a:avLst/>
            <a:gdLst/>
            <a:ahLst/>
            <a:cxnLst/>
            <a:rect r="r" b="b" t="t" l="l"/>
            <a:pathLst>
              <a:path h="569891" w="614437">
                <a:moveTo>
                  <a:pt x="0" y="0"/>
                </a:moveTo>
                <a:lnTo>
                  <a:pt x="614438" y="0"/>
                </a:lnTo>
                <a:lnTo>
                  <a:pt x="614438" y="569891"/>
                </a:lnTo>
                <a:lnTo>
                  <a:pt x="0" y="5698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36076" y="7344505"/>
            <a:ext cx="566329" cy="569891"/>
          </a:xfrm>
          <a:custGeom>
            <a:avLst/>
            <a:gdLst/>
            <a:ahLst/>
            <a:cxnLst/>
            <a:rect r="r" b="b" t="t" l="l"/>
            <a:pathLst>
              <a:path h="569891" w="566329">
                <a:moveTo>
                  <a:pt x="0" y="0"/>
                </a:moveTo>
                <a:lnTo>
                  <a:pt x="566329" y="0"/>
                </a:lnTo>
                <a:lnTo>
                  <a:pt x="566329" y="569891"/>
                </a:lnTo>
                <a:lnTo>
                  <a:pt x="0" y="5698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21736" y="3345170"/>
            <a:ext cx="638657" cy="638657"/>
          </a:xfrm>
          <a:custGeom>
            <a:avLst/>
            <a:gdLst/>
            <a:ahLst/>
            <a:cxnLst/>
            <a:rect r="r" b="b" t="t" l="l"/>
            <a:pathLst>
              <a:path h="638657" w="638657">
                <a:moveTo>
                  <a:pt x="0" y="0"/>
                </a:moveTo>
                <a:lnTo>
                  <a:pt x="638658" y="0"/>
                </a:lnTo>
                <a:lnTo>
                  <a:pt x="638658" y="638657"/>
                </a:lnTo>
                <a:lnTo>
                  <a:pt x="0" y="6386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44405" y="3379989"/>
            <a:ext cx="673362" cy="528589"/>
          </a:xfrm>
          <a:custGeom>
            <a:avLst/>
            <a:gdLst/>
            <a:ahLst/>
            <a:cxnLst/>
            <a:rect r="r" b="b" t="t" l="l"/>
            <a:pathLst>
              <a:path h="528589" w="673362">
                <a:moveTo>
                  <a:pt x="0" y="0"/>
                </a:moveTo>
                <a:lnTo>
                  <a:pt x="673362" y="0"/>
                </a:lnTo>
                <a:lnTo>
                  <a:pt x="673362" y="528589"/>
                </a:lnTo>
                <a:lnTo>
                  <a:pt x="0" y="52858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480645" y="3976576"/>
            <a:ext cx="3326710" cy="332671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5400000">
            <a:off x="528191" y="4561327"/>
            <a:ext cx="1201280" cy="200262"/>
            <a:chOff x="0" y="0"/>
            <a:chExt cx="3656719" cy="609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56719" cy="609600"/>
            </a:xfrm>
            <a:custGeom>
              <a:avLst/>
              <a:gdLst/>
              <a:ahLst/>
              <a:cxnLst/>
              <a:rect r="r" b="b" t="t" l="l"/>
              <a:pathLst>
                <a:path h="609600" w="3656719">
                  <a:moveTo>
                    <a:pt x="203200" y="609600"/>
                  </a:moveTo>
                  <a:lnTo>
                    <a:pt x="3453519" y="609600"/>
                  </a:lnTo>
                  <a:lnTo>
                    <a:pt x="3656719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003C5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-38100"/>
              <a:ext cx="3402719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5400000">
            <a:off x="528191" y="6738146"/>
            <a:ext cx="1201280" cy="200262"/>
            <a:chOff x="0" y="0"/>
            <a:chExt cx="3656719" cy="609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56719" cy="609600"/>
            </a:xfrm>
            <a:custGeom>
              <a:avLst/>
              <a:gdLst/>
              <a:ahLst/>
              <a:cxnLst/>
              <a:rect r="r" b="b" t="t" l="l"/>
              <a:pathLst>
                <a:path h="609600" w="3656719">
                  <a:moveTo>
                    <a:pt x="203200" y="609600"/>
                  </a:moveTo>
                  <a:lnTo>
                    <a:pt x="3453519" y="609600"/>
                  </a:lnTo>
                  <a:lnTo>
                    <a:pt x="3656719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01A0E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27000" y="-38100"/>
              <a:ext cx="3402719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6442987" y="6341827"/>
            <a:ext cx="1201280" cy="200262"/>
            <a:chOff x="0" y="0"/>
            <a:chExt cx="3656719" cy="6096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656719" cy="609600"/>
            </a:xfrm>
            <a:custGeom>
              <a:avLst/>
              <a:gdLst/>
              <a:ahLst/>
              <a:cxnLst/>
              <a:rect r="r" b="b" t="t" l="l"/>
              <a:pathLst>
                <a:path h="609600" w="3656719">
                  <a:moveTo>
                    <a:pt x="203200" y="609600"/>
                  </a:moveTo>
                  <a:lnTo>
                    <a:pt x="3453519" y="609600"/>
                  </a:lnTo>
                  <a:lnTo>
                    <a:pt x="3656719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003C5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27000" y="-38100"/>
              <a:ext cx="3402719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5400000">
            <a:off x="16442987" y="4165008"/>
            <a:ext cx="1201280" cy="200262"/>
            <a:chOff x="0" y="0"/>
            <a:chExt cx="3656719" cy="6096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656719" cy="609600"/>
            </a:xfrm>
            <a:custGeom>
              <a:avLst/>
              <a:gdLst/>
              <a:ahLst/>
              <a:cxnLst/>
              <a:rect r="r" b="b" t="t" l="l"/>
              <a:pathLst>
                <a:path h="609600" w="3656719">
                  <a:moveTo>
                    <a:pt x="203200" y="609600"/>
                  </a:moveTo>
                  <a:lnTo>
                    <a:pt x="3453519" y="609600"/>
                  </a:lnTo>
                  <a:lnTo>
                    <a:pt x="3656719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01A0E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27000" y="-38100"/>
              <a:ext cx="3402719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562337" y="4560423"/>
            <a:ext cx="4441752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0B3759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Faster parking, less traffic, improved experience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62337" y="6737242"/>
            <a:ext cx="460432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0B3759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Accuracy &gt; 85%, Speed (processing under 5s/image)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61948" y="4112422"/>
            <a:ext cx="424471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10">
                <a:solidFill>
                  <a:srgbClr val="0B3759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Cheaper than IoT sensors, scalable with existing cameras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47673" y="6429267"/>
            <a:ext cx="422566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10">
                <a:solidFill>
                  <a:srgbClr val="0B3759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Google Colab GPU, OpenCV, Ultralytics YOLOv8, TensorFlow.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82876" y="735315"/>
            <a:ext cx="1472224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b="true" sz="4500" spc="45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VALUE, COSTS, AND SUCCESS METRICS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-815000" y="-438188"/>
            <a:ext cx="1259601" cy="861252"/>
          </a:xfrm>
          <a:custGeom>
            <a:avLst/>
            <a:gdLst/>
            <a:ahLst/>
            <a:cxnLst/>
            <a:rect r="r" b="b" t="t" l="l"/>
            <a:pathLst>
              <a:path h="861252" w="1259601">
                <a:moveTo>
                  <a:pt x="0" y="0"/>
                </a:moveTo>
                <a:lnTo>
                  <a:pt x="1259602" y="0"/>
                </a:lnTo>
                <a:lnTo>
                  <a:pt x="1259602" y="861252"/>
                </a:lnTo>
                <a:lnTo>
                  <a:pt x="0" y="86125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30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7843398" y="9863936"/>
            <a:ext cx="1259601" cy="861252"/>
          </a:xfrm>
          <a:custGeom>
            <a:avLst/>
            <a:gdLst/>
            <a:ahLst/>
            <a:cxnLst/>
            <a:rect r="r" b="b" t="t" l="l"/>
            <a:pathLst>
              <a:path h="861252" w="1259601">
                <a:moveTo>
                  <a:pt x="0" y="0"/>
                </a:moveTo>
                <a:lnTo>
                  <a:pt x="1259602" y="0"/>
                </a:lnTo>
                <a:lnTo>
                  <a:pt x="1259602" y="861252"/>
                </a:lnTo>
                <a:lnTo>
                  <a:pt x="0" y="86125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30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7124708" y="-165819"/>
            <a:ext cx="1348130" cy="1348130"/>
          </a:xfrm>
          <a:custGeom>
            <a:avLst/>
            <a:gdLst/>
            <a:ahLst/>
            <a:cxnLst/>
            <a:rect r="r" b="b" t="t" l="l"/>
            <a:pathLst>
              <a:path h="1348130" w="1348130">
                <a:moveTo>
                  <a:pt x="0" y="0"/>
                </a:moveTo>
                <a:lnTo>
                  <a:pt x="1348130" y="0"/>
                </a:lnTo>
                <a:lnTo>
                  <a:pt x="1348130" y="1348130"/>
                </a:lnTo>
                <a:lnTo>
                  <a:pt x="0" y="134813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30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true" flipV="false" rot="0">
            <a:off x="17448318" y="693366"/>
            <a:ext cx="1453769" cy="274399"/>
          </a:xfrm>
          <a:custGeom>
            <a:avLst/>
            <a:gdLst/>
            <a:ahLst/>
            <a:cxnLst/>
            <a:rect r="r" b="b" t="t" l="l"/>
            <a:pathLst>
              <a:path h="274399" w="1453769">
                <a:moveTo>
                  <a:pt x="1453769" y="0"/>
                </a:moveTo>
                <a:lnTo>
                  <a:pt x="0" y="0"/>
                </a:lnTo>
                <a:lnTo>
                  <a:pt x="0" y="274399"/>
                </a:lnTo>
                <a:lnTo>
                  <a:pt x="1453769" y="274399"/>
                </a:lnTo>
                <a:lnTo>
                  <a:pt x="1453769" y="0"/>
                </a:lnTo>
                <a:close/>
              </a:path>
            </a:pathLst>
          </a:custGeom>
          <a:blipFill>
            <a:blip r:embed="rId22">
              <a:alphaModFix amt="30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-967993" y="8721249"/>
            <a:ext cx="1581045" cy="1009893"/>
          </a:xfrm>
          <a:custGeom>
            <a:avLst/>
            <a:gdLst/>
            <a:ahLst/>
            <a:cxnLst/>
            <a:rect r="r" b="b" t="t" l="l"/>
            <a:pathLst>
              <a:path h="1009893" w="1581045">
                <a:moveTo>
                  <a:pt x="0" y="0"/>
                </a:moveTo>
                <a:lnTo>
                  <a:pt x="1581045" y="0"/>
                </a:lnTo>
                <a:lnTo>
                  <a:pt x="1581045" y="1009893"/>
                </a:lnTo>
                <a:lnTo>
                  <a:pt x="0" y="100989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30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6004089" y="9633246"/>
            <a:ext cx="1222198" cy="230690"/>
          </a:xfrm>
          <a:custGeom>
            <a:avLst/>
            <a:gdLst/>
            <a:ahLst/>
            <a:cxnLst/>
            <a:rect r="r" b="b" t="t" l="l"/>
            <a:pathLst>
              <a:path h="230690" w="1222198">
                <a:moveTo>
                  <a:pt x="0" y="0"/>
                </a:moveTo>
                <a:lnTo>
                  <a:pt x="1222198" y="0"/>
                </a:lnTo>
                <a:lnTo>
                  <a:pt x="1222198" y="230690"/>
                </a:lnTo>
                <a:lnTo>
                  <a:pt x="0" y="23069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30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-197982" y="10002972"/>
            <a:ext cx="415014" cy="251429"/>
          </a:xfrm>
          <a:custGeom>
            <a:avLst/>
            <a:gdLst/>
            <a:ahLst/>
            <a:cxnLst/>
            <a:rect r="r" b="b" t="t" l="l"/>
            <a:pathLst>
              <a:path h="251429" w="415014">
                <a:moveTo>
                  <a:pt x="0" y="0"/>
                </a:moveTo>
                <a:lnTo>
                  <a:pt x="415014" y="0"/>
                </a:lnTo>
                <a:lnTo>
                  <a:pt x="415014" y="251429"/>
                </a:lnTo>
                <a:lnTo>
                  <a:pt x="0" y="25142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562337" y="4076226"/>
            <a:ext cx="80374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Value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986354" y="3703155"/>
            <a:ext cx="413835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Cost-Benefit Tradeoff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81387" y="6289945"/>
            <a:ext cx="224083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Success Metrics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005404" y="5914057"/>
            <a:ext cx="413835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Cost-Benefit Tradeoff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90900" y="1212125"/>
            <a:ext cx="1719409" cy="1797794"/>
            <a:chOff x="0" y="0"/>
            <a:chExt cx="77736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77361" cy="812800"/>
            </a:xfrm>
            <a:custGeom>
              <a:avLst/>
              <a:gdLst/>
              <a:ahLst/>
              <a:cxnLst/>
              <a:rect r="r" b="b" t="t" l="l"/>
              <a:pathLst>
                <a:path h="812800" w="777361">
                  <a:moveTo>
                    <a:pt x="388681" y="0"/>
                  </a:moveTo>
                  <a:cubicBezTo>
                    <a:pt x="174018" y="0"/>
                    <a:pt x="0" y="181951"/>
                    <a:pt x="0" y="406400"/>
                  </a:cubicBezTo>
                  <a:cubicBezTo>
                    <a:pt x="0" y="630849"/>
                    <a:pt x="174018" y="812800"/>
                    <a:pt x="388681" y="812800"/>
                  </a:cubicBezTo>
                  <a:cubicBezTo>
                    <a:pt x="603343" y="812800"/>
                    <a:pt x="777361" y="630849"/>
                    <a:pt x="777361" y="406400"/>
                  </a:cubicBezTo>
                  <a:cubicBezTo>
                    <a:pt x="777361" y="181951"/>
                    <a:pt x="603343" y="0"/>
                    <a:pt x="388681" y="0"/>
                  </a:cubicBezTo>
                  <a:close/>
                </a:path>
              </a:pathLst>
            </a:custGeom>
            <a:solidFill>
              <a:srgbClr val="003C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2878" y="38100"/>
              <a:ext cx="631606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234052" y="6522726"/>
            <a:ext cx="3233103" cy="3380496"/>
            <a:chOff x="0" y="0"/>
            <a:chExt cx="77736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77361" cy="812800"/>
            </a:xfrm>
            <a:custGeom>
              <a:avLst/>
              <a:gdLst/>
              <a:ahLst/>
              <a:cxnLst/>
              <a:rect r="r" b="b" t="t" l="l"/>
              <a:pathLst>
                <a:path h="812800" w="777361">
                  <a:moveTo>
                    <a:pt x="388681" y="0"/>
                  </a:moveTo>
                  <a:cubicBezTo>
                    <a:pt x="174018" y="0"/>
                    <a:pt x="0" y="181951"/>
                    <a:pt x="0" y="406400"/>
                  </a:cubicBezTo>
                  <a:cubicBezTo>
                    <a:pt x="0" y="630849"/>
                    <a:pt x="174018" y="812800"/>
                    <a:pt x="388681" y="812800"/>
                  </a:cubicBezTo>
                  <a:cubicBezTo>
                    <a:pt x="603343" y="812800"/>
                    <a:pt x="777361" y="630849"/>
                    <a:pt x="777361" y="406400"/>
                  </a:cubicBezTo>
                  <a:cubicBezTo>
                    <a:pt x="777361" y="181951"/>
                    <a:pt x="603343" y="0"/>
                    <a:pt x="388681" y="0"/>
                  </a:cubicBezTo>
                  <a:close/>
                </a:path>
              </a:pathLst>
            </a:custGeom>
            <a:solidFill>
              <a:srgbClr val="0095D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2878" y="38100"/>
              <a:ext cx="631606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155702" y="0"/>
            <a:ext cx="1132298" cy="1119793"/>
            <a:chOff x="0" y="0"/>
            <a:chExt cx="255950" cy="2531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5950" cy="253123"/>
            </a:xfrm>
            <a:custGeom>
              <a:avLst/>
              <a:gdLst/>
              <a:ahLst/>
              <a:cxnLst/>
              <a:rect r="r" b="b" t="t" l="l"/>
              <a:pathLst>
                <a:path h="253123" w="255950">
                  <a:moveTo>
                    <a:pt x="0" y="0"/>
                  </a:moveTo>
                  <a:lnTo>
                    <a:pt x="255950" y="0"/>
                  </a:lnTo>
                  <a:lnTo>
                    <a:pt x="255950" y="253123"/>
                  </a:lnTo>
                  <a:lnTo>
                    <a:pt x="0" y="253123"/>
                  </a:lnTo>
                  <a:close/>
                </a:path>
              </a:pathLst>
            </a:custGeom>
            <a:solidFill>
              <a:srgbClr val="0095D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5950" cy="291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55636" y="383778"/>
            <a:ext cx="4458180" cy="674503"/>
            <a:chOff x="0" y="0"/>
            <a:chExt cx="2281344" cy="3451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81344" cy="345157"/>
            </a:xfrm>
            <a:custGeom>
              <a:avLst/>
              <a:gdLst/>
              <a:ahLst/>
              <a:cxnLst/>
              <a:rect r="r" b="b" t="t" l="l"/>
              <a:pathLst>
                <a:path h="345157" w="2281344">
                  <a:moveTo>
                    <a:pt x="0" y="0"/>
                  </a:moveTo>
                  <a:lnTo>
                    <a:pt x="2281344" y="0"/>
                  </a:lnTo>
                  <a:lnTo>
                    <a:pt x="2281344" y="345157"/>
                  </a:lnTo>
                  <a:lnTo>
                    <a:pt x="0" y="345157"/>
                  </a:lnTo>
                  <a:close/>
                </a:path>
              </a:pathLst>
            </a:custGeom>
            <a:solidFill>
              <a:srgbClr val="ABA9A5"/>
            </a:solidFill>
            <a:ln w="38100" cap="sq">
              <a:solidFill>
                <a:srgbClr val="003C5B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281344" cy="392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531998">
            <a:off x="8526981" y="4556518"/>
            <a:ext cx="647246" cy="617941"/>
            <a:chOff x="0" y="0"/>
            <a:chExt cx="812800" cy="77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76000"/>
            </a:xfrm>
            <a:custGeom>
              <a:avLst/>
              <a:gdLst/>
              <a:ahLst/>
              <a:cxnLst/>
              <a:rect r="r" b="b" t="t" l="l"/>
              <a:pathLst>
                <a:path h="776000" w="812800">
                  <a:moveTo>
                    <a:pt x="812800" y="3880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572800"/>
                  </a:lnTo>
                  <a:lnTo>
                    <a:pt x="406400" y="572800"/>
                  </a:lnTo>
                  <a:lnTo>
                    <a:pt x="406400" y="776000"/>
                  </a:lnTo>
                  <a:lnTo>
                    <a:pt x="812800" y="388000"/>
                  </a:lnTo>
                  <a:close/>
                </a:path>
              </a:pathLst>
            </a:custGeom>
            <a:solidFill>
              <a:srgbClr val="A4E3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65100"/>
              <a:ext cx="711200" cy="40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981790" y="3742335"/>
            <a:ext cx="1719409" cy="1797794"/>
            <a:chOff x="0" y="0"/>
            <a:chExt cx="777361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77361" cy="812800"/>
            </a:xfrm>
            <a:custGeom>
              <a:avLst/>
              <a:gdLst/>
              <a:ahLst/>
              <a:cxnLst/>
              <a:rect r="r" b="b" t="t" l="l"/>
              <a:pathLst>
                <a:path h="812800" w="777361">
                  <a:moveTo>
                    <a:pt x="388681" y="0"/>
                  </a:moveTo>
                  <a:cubicBezTo>
                    <a:pt x="174018" y="0"/>
                    <a:pt x="0" y="181951"/>
                    <a:pt x="0" y="406400"/>
                  </a:cubicBezTo>
                  <a:cubicBezTo>
                    <a:pt x="0" y="630849"/>
                    <a:pt x="174018" y="812800"/>
                    <a:pt x="388681" y="812800"/>
                  </a:cubicBezTo>
                  <a:cubicBezTo>
                    <a:pt x="603343" y="812800"/>
                    <a:pt x="777361" y="630849"/>
                    <a:pt x="777361" y="406400"/>
                  </a:cubicBezTo>
                  <a:cubicBezTo>
                    <a:pt x="777361" y="181951"/>
                    <a:pt x="603343" y="0"/>
                    <a:pt x="388681" y="0"/>
                  </a:cubicBezTo>
                  <a:close/>
                </a:path>
              </a:pathLst>
            </a:custGeom>
            <a:solidFill>
              <a:srgbClr val="00C6C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2878" y="38100"/>
              <a:ext cx="631606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682929" y="6806213"/>
            <a:ext cx="2591420" cy="2709559"/>
            <a:chOff x="0" y="0"/>
            <a:chExt cx="777361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77361" cy="812800"/>
            </a:xfrm>
            <a:custGeom>
              <a:avLst/>
              <a:gdLst/>
              <a:ahLst/>
              <a:cxnLst/>
              <a:rect r="r" b="b" t="t" l="l"/>
              <a:pathLst>
                <a:path h="812800" w="777361">
                  <a:moveTo>
                    <a:pt x="388681" y="0"/>
                  </a:moveTo>
                  <a:cubicBezTo>
                    <a:pt x="174018" y="0"/>
                    <a:pt x="0" y="181951"/>
                    <a:pt x="0" y="406400"/>
                  </a:cubicBezTo>
                  <a:cubicBezTo>
                    <a:pt x="0" y="630849"/>
                    <a:pt x="174018" y="812800"/>
                    <a:pt x="388681" y="812800"/>
                  </a:cubicBezTo>
                  <a:cubicBezTo>
                    <a:pt x="603343" y="812800"/>
                    <a:pt x="777361" y="630849"/>
                    <a:pt x="777361" y="406400"/>
                  </a:cubicBezTo>
                  <a:cubicBezTo>
                    <a:pt x="777361" y="181951"/>
                    <a:pt x="603343" y="0"/>
                    <a:pt x="388681" y="0"/>
                  </a:cubicBezTo>
                  <a:close/>
                </a:path>
              </a:pathLst>
            </a:custGeom>
            <a:solidFill>
              <a:srgbClr val="00C6C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2878" y="38100"/>
              <a:ext cx="631606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233455" y="415329"/>
            <a:ext cx="4458180" cy="674503"/>
            <a:chOff x="0" y="0"/>
            <a:chExt cx="2281344" cy="34515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81344" cy="345157"/>
            </a:xfrm>
            <a:custGeom>
              <a:avLst/>
              <a:gdLst/>
              <a:ahLst/>
              <a:cxnLst/>
              <a:rect r="r" b="b" t="t" l="l"/>
              <a:pathLst>
                <a:path h="345157" w="2281344">
                  <a:moveTo>
                    <a:pt x="0" y="0"/>
                  </a:moveTo>
                  <a:lnTo>
                    <a:pt x="2281344" y="0"/>
                  </a:lnTo>
                  <a:lnTo>
                    <a:pt x="2281344" y="345157"/>
                  </a:lnTo>
                  <a:lnTo>
                    <a:pt x="0" y="345157"/>
                  </a:lnTo>
                  <a:close/>
                </a:path>
              </a:pathLst>
            </a:custGeom>
            <a:solidFill>
              <a:srgbClr val="ABA9A5"/>
            </a:solidFill>
            <a:ln w="38100" cap="sq">
              <a:solidFill>
                <a:srgbClr val="003C5B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2281344" cy="392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4653555" y="2125045"/>
            <a:ext cx="1949736" cy="416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7"/>
              </a:lnSpc>
            </a:pPr>
            <a:r>
              <a:rPr lang="en-US" b="true" sz="2369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People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4922390" y="2057918"/>
            <a:ext cx="2148935" cy="2246902"/>
            <a:chOff x="0" y="0"/>
            <a:chExt cx="777361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77361" cy="812800"/>
            </a:xfrm>
            <a:custGeom>
              <a:avLst/>
              <a:gdLst/>
              <a:ahLst/>
              <a:cxnLst/>
              <a:rect r="r" b="b" t="t" l="l"/>
              <a:pathLst>
                <a:path h="812800" w="777361">
                  <a:moveTo>
                    <a:pt x="388681" y="0"/>
                  </a:moveTo>
                  <a:cubicBezTo>
                    <a:pt x="174018" y="0"/>
                    <a:pt x="0" y="181951"/>
                    <a:pt x="0" y="406400"/>
                  </a:cubicBezTo>
                  <a:cubicBezTo>
                    <a:pt x="0" y="630849"/>
                    <a:pt x="174018" y="812800"/>
                    <a:pt x="388681" y="812800"/>
                  </a:cubicBezTo>
                  <a:cubicBezTo>
                    <a:pt x="603343" y="812800"/>
                    <a:pt x="777361" y="630849"/>
                    <a:pt x="777361" y="406400"/>
                  </a:cubicBezTo>
                  <a:cubicBezTo>
                    <a:pt x="777361" y="181951"/>
                    <a:pt x="603343" y="0"/>
                    <a:pt x="388681" y="0"/>
                  </a:cubicBezTo>
                  <a:close/>
                </a:path>
              </a:pathLst>
            </a:custGeom>
            <a:solidFill>
              <a:srgbClr val="0095D6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2878" y="38100"/>
              <a:ext cx="631606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 flipH="true">
            <a:off x="8841494" y="3009919"/>
            <a:ext cx="9110" cy="732416"/>
          </a:xfrm>
          <a:prstGeom prst="line">
            <a:avLst/>
          </a:prstGeom>
          <a:ln cap="flat" w="133350">
            <a:solidFill>
              <a:srgbClr val="FF681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8841494" y="5540129"/>
            <a:ext cx="9110" cy="982597"/>
          </a:xfrm>
          <a:prstGeom prst="line">
            <a:avLst/>
          </a:prstGeom>
          <a:ln cap="flat" w="133350">
            <a:solidFill>
              <a:srgbClr val="FF681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V="true">
            <a:off x="10467156" y="8160993"/>
            <a:ext cx="4215773" cy="51981"/>
          </a:xfrm>
          <a:prstGeom prst="line">
            <a:avLst/>
          </a:prstGeom>
          <a:ln cap="flat" w="133350">
            <a:solidFill>
              <a:srgbClr val="FF681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 flipV="true">
            <a:off x="15978638" y="4304820"/>
            <a:ext cx="18219" cy="2501393"/>
          </a:xfrm>
          <a:prstGeom prst="line">
            <a:avLst/>
          </a:prstGeom>
          <a:ln cap="flat" w="123825">
            <a:solidFill>
              <a:srgbClr val="FF681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0" y="57234"/>
            <a:ext cx="6175297" cy="10287000"/>
          </a:xfrm>
          <a:custGeom>
            <a:avLst/>
            <a:gdLst/>
            <a:ahLst/>
            <a:cxnLst/>
            <a:rect r="r" b="b" t="t" l="l"/>
            <a:pathLst>
              <a:path h="10287000" w="6175297">
                <a:moveTo>
                  <a:pt x="0" y="0"/>
                </a:moveTo>
                <a:lnTo>
                  <a:pt x="6175297" y="0"/>
                </a:lnTo>
                <a:lnTo>
                  <a:pt x="617529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677" t="0" r="-166159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7875736" y="1855369"/>
            <a:ext cx="1949736" cy="416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7"/>
              </a:lnSpc>
            </a:pPr>
            <a:r>
              <a:rPr lang="en-US" b="true" sz="2369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People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650144" y="7980018"/>
            <a:ext cx="2400920" cy="54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1"/>
              </a:lnSpc>
            </a:pPr>
            <a:r>
              <a:rPr lang="en-US" sz="2826" b="true">
                <a:solidFill>
                  <a:srgbClr val="EEF2F5"/>
                </a:solidFill>
                <a:latin typeface="Inter Bold"/>
                <a:ea typeface="Inter Bold"/>
                <a:cs typeface="Inter Bold"/>
                <a:sym typeface="Inter Bold"/>
              </a:rPr>
              <a:t>Technology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413422" y="493349"/>
            <a:ext cx="450039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8"/>
              </a:lnSpc>
            </a:pPr>
            <a:r>
              <a:rPr lang="en-US" sz="268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Workflow Updates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875736" y="4404629"/>
            <a:ext cx="1949736" cy="416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7"/>
              </a:lnSpc>
            </a:pPr>
            <a:r>
              <a:rPr lang="en-US" b="true" sz="2369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Process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778178" y="7546976"/>
            <a:ext cx="2400920" cy="1113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1"/>
              </a:lnSpc>
            </a:pPr>
            <a:r>
              <a:rPr lang="en-US" sz="2826" b="true">
                <a:solidFill>
                  <a:srgbClr val="EEF2F5"/>
                </a:solidFill>
                <a:latin typeface="Inter Bold"/>
                <a:ea typeface="Inter Bold"/>
                <a:cs typeface="Inter Bold"/>
                <a:sym typeface="Inter Bold"/>
              </a:rPr>
              <a:t>Pre</a:t>
            </a:r>
          </a:p>
          <a:p>
            <a:pPr algn="ctr">
              <a:lnSpc>
                <a:spcPts val="4521"/>
              </a:lnSpc>
            </a:pPr>
            <a:r>
              <a:rPr lang="en-US" sz="2826" b="true">
                <a:solidFill>
                  <a:srgbClr val="EEF2F5"/>
                </a:solidFill>
                <a:latin typeface="Inter Bold"/>
                <a:ea typeface="Inter Bold"/>
                <a:cs typeface="Inter Bold"/>
                <a:sym typeface="Inter Bold"/>
              </a:rPr>
              <a:t>deployment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221458" y="515375"/>
            <a:ext cx="450039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8"/>
              </a:lnSpc>
            </a:pPr>
            <a:r>
              <a:rPr lang="en-US" sz="268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Validation and Monitoring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049319" y="2707466"/>
            <a:ext cx="1949736" cy="835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7"/>
              </a:lnSpc>
            </a:pPr>
            <a:r>
              <a:rPr lang="en-US" sz="2369" b="true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Pre</a:t>
            </a:r>
          </a:p>
          <a:p>
            <a:pPr algn="ctr">
              <a:lnSpc>
                <a:spcPts val="3317"/>
              </a:lnSpc>
            </a:pPr>
            <a:r>
              <a:rPr lang="en-US" b="true" sz="2369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deployment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A0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6317" y="0"/>
            <a:ext cx="11721683" cy="10287000"/>
          </a:xfrm>
          <a:custGeom>
            <a:avLst/>
            <a:gdLst/>
            <a:ahLst/>
            <a:cxnLst/>
            <a:rect r="r" b="b" t="t" l="l"/>
            <a:pathLst>
              <a:path h="10287000" w="11721683">
                <a:moveTo>
                  <a:pt x="0" y="0"/>
                </a:moveTo>
                <a:lnTo>
                  <a:pt x="11721683" y="0"/>
                </a:lnTo>
                <a:lnTo>
                  <a:pt x="117216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" r="-3185" b="-1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6296" y="4548617"/>
            <a:ext cx="9306948" cy="1561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6"/>
              </a:lnSpc>
            </a:pPr>
            <a:r>
              <a:rPr lang="en-US" sz="6800" spc="-204" b="true">
                <a:solidFill>
                  <a:srgbClr val="19191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CV </a:t>
            </a:r>
            <a:r>
              <a:rPr lang="en-US" sz="6800" spc="-204" b="true">
                <a:solidFill>
                  <a:srgbClr val="F7FCF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Model</a:t>
            </a:r>
          </a:p>
          <a:p>
            <a:pPr algn="l">
              <a:lnSpc>
                <a:spcPts val="5916"/>
              </a:lnSpc>
            </a:pPr>
            <a:r>
              <a:rPr lang="en-US" sz="6800" spc="-204" b="true">
                <a:solidFill>
                  <a:srgbClr val="F7FCF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Section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285980" cy="10287000"/>
            <a:chOff x="0" y="0"/>
            <a:chExt cx="304797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1805" t="0" r="64055" b="0"/>
            <a:stretch>
              <a:fillRect/>
            </a:stretch>
          </p:blipFill>
          <p:spPr>
            <a:xfrm flipH="false" flipV="false">
              <a:off x="0" y="0"/>
              <a:ext cx="3047973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62320" y="-844709"/>
            <a:ext cx="1207069" cy="3086100"/>
            <a:chOff x="0" y="0"/>
            <a:chExt cx="317911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911" cy="812800"/>
            </a:xfrm>
            <a:custGeom>
              <a:avLst/>
              <a:gdLst/>
              <a:ahLst/>
              <a:cxnLst/>
              <a:rect r="r" b="b" t="t" l="l"/>
              <a:pathLst>
                <a:path h="812800" w="317911">
                  <a:moveTo>
                    <a:pt x="158956" y="0"/>
                  </a:moveTo>
                  <a:lnTo>
                    <a:pt x="158956" y="0"/>
                  </a:lnTo>
                  <a:cubicBezTo>
                    <a:pt x="201113" y="0"/>
                    <a:pt x="241544" y="16747"/>
                    <a:pt x="271354" y="46557"/>
                  </a:cubicBezTo>
                  <a:cubicBezTo>
                    <a:pt x="301164" y="76367"/>
                    <a:pt x="317911" y="116798"/>
                    <a:pt x="317911" y="158956"/>
                  </a:cubicBezTo>
                  <a:lnTo>
                    <a:pt x="317911" y="653844"/>
                  </a:lnTo>
                  <a:cubicBezTo>
                    <a:pt x="317911" y="696002"/>
                    <a:pt x="301164" y="736433"/>
                    <a:pt x="271354" y="766243"/>
                  </a:cubicBezTo>
                  <a:cubicBezTo>
                    <a:pt x="241544" y="796053"/>
                    <a:pt x="201113" y="812800"/>
                    <a:pt x="158956" y="812800"/>
                  </a:cubicBezTo>
                  <a:lnTo>
                    <a:pt x="158956" y="812800"/>
                  </a:lnTo>
                  <a:cubicBezTo>
                    <a:pt x="116798" y="812800"/>
                    <a:pt x="76367" y="796053"/>
                    <a:pt x="46557" y="766243"/>
                  </a:cubicBezTo>
                  <a:cubicBezTo>
                    <a:pt x="16747" y="736433"/>
                    <a:pt x="0" y="696002"/>
                    <a:pt x="0" y="653844"/>
                  </a:cubicBezTo>
                  <a:lnTo>
                    <a:pt x="0" y="158956"/>
                  </a:lnTo>
                  <a:cubicBezTo>
                    <a:pt x="0" y="116798"/>
                    <a:pt x="16747" y="76367"/>
                    <a:pt x="46557" y="46557"/>
                  </a:cubicBezTo>
                  <a:cubicBezTo>
                    <a:pt x="76367" y="16747"/>
                    <a:pt x="116798" y="0"/>
                    <a:pt x="158956" y="0"/>
                  </a:cubicBezTo>
                  <a:close/>
                </a:path>
              </a:pathLst>
            </a:custGeom>
            <a:solidFill>
              <a:srgbClr val="01A0E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1791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486970" y="1540652"/>
            <a:ext cx="3313251" cy="3313251"/>
          </a:xfrm>
          <a:custGeom>
            <a:avLst/>
            <a:gdLst/>
            <a:ahLst/>
            <a:cxnLst/>
            <a:rect r="r" b="b" t="t" l="l"/>
            <a:pathLst>
              <a:path h="3313251" w="3313251">
                <a:moveTo>
                  <a:pt x="0" y="0"/>
                </a:moveTo>
                <a:lnTo>
                  <a:pt x="3313251" y="0"/>
                </a:lnTo>
                <a:lnTo>
                  <a:pt x="3313251" y="3313251"/>
                </a:lnTo>
                <a:lnTo>
                  <a:pt x="0" y="33132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59537" y="1540652"/>
            <a:ext cx="3313251" cy="3313251"/>
          </a:xfrm>
          <a:custGeom>
            <a:avLst/>
            <a:gdLst/>
            <a:ahLst/>
            <a:cxnLst/>
            <a:rect r="r" b="b" t="t" l="l"/>
            <a:pathLst>
              <a:path h="3313251" w="3313251">
                <a:moveTo>
                  <a:pt x="0" y="0"/>
                </a:moveTo>
                <a:lnTo>
                  <a:pt x="3313251" y="0"/>
                </a:lnTo>
                <a:lnTo>
                  <a:pt x="3313251" y="3313251"/>
                </a:lnTo>
                <a:lnTo>
                  <a:pt x="0" y="33132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32105" y="1540652"/>
            <a:ext cx="3313251" cy="3313251"/>
          </a:xfrm>
          <a:custGeom>
            <a:avLst/>
            <a:gdLst/>
            <a:ahLst/>
            <a:cxnLst/>
            <a:rect r="r" b="b" t="t" l="l"/>
            <a:pathLst>
              <a:path h="3313251" w="3313251">
                <a:moveTo>
                  <a:pt x="0" y="0"/>
                </a:moveTo>
                <a:lnTo>
                  <a:pt x="3313251" y="0"/>
                </a:lnTo>
                <a:lnTo>
                  <a:pt x="3313251" y="3313251"/>
                </a:lnTo>
                <a:lnTo>
                  <a:pt x="0" y="33132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5400000">
            <a:off x="4170393" y="5130322"/>
            <a:ext cx="1946405" cy="1393567"/>
            <a:chOff x="0" y="0"/>
            <a:chExt cx="2595206" cy="18580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912781" y="0"/>
              <a:ext cx="682426" cy="1858089"/>
            </a:xfrm>
            <a:custGeom>
              <a:avLst/>
              <a:gdLst/>
              <a:ahLst/>
              <a:cxnLst/>
              <a:rect r="r" b="b" t="t" l="l"/>
              <a:pathLst>
                <a:path h="1858089" w="682426">
                  <a:moveTo>
                    <a:pt x="0" y="0"/>
                  </a:moveTo>
                  <a:lnTo>
                    <a:pt x="682425" y="0"/>
                  </a:lnTo>
                  <a:lnTo>
                    <a:pt x="682425" y="1858089"/>
                  </a:lnTo>
                  <a:lnTo>
                    <a:pt x="0" y="1858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2" id="12"/>
            <p:cNvSpPr/>
            <p:nvPr/>
          </p:nvSpPr>
          <p:spPr>
            <a:xfrm flipH="true" flipV="true">
              <a:off x="212" y="908914"/>
              <a:ext cx="1912569" cy="20131"/>
            </a:xfrm>
            <a:prstGeom prst="line">
              <a:avLst/>
            </a:prstGeom>
            <a:ln cap="flat" w="40262">
              <a:solidFill>
                <a:srgbClr val="01A0E8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5400000">
            <a:off x="9242960" y="5130322"/>
            <a:ext cx="1946405" cy="1393567"/>
            <a:chOff x="0" y="0"/>
            <a:chExt cx="2595206" cy="18580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912781" y="0"/>
              <a:ext cx="682426" cy="1858089"/>
            </a:xfrm>
            <a:custGeom>
              <a:avLst/>
              <a:gdLst/>
              <a:ahLst/>
              <a:cxnLst/>
              <a:rect r="r" b="b" t="t" l="l"/>
              <a:pathLst>
                <a:path h="1858089" w="682426">
                  <a:moveTo>
                    <a:pt x="0" y="0"/>
                  </a:moveTo>
                  <a:lnTo>
                    <a:pt x="682425" y="0"/>
                  </a:lnTo>
                  <a:lnTo>
                    <a:pt x="682425" y="1858089"/>
                  </a:lnTo>
                  <a:lnTo>
                    <a:pt x="0" y="1858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5" id="15"/>
            <p:cNvSpPr/>
            <p:nvPr/>
          </p:nvSpPr>
          <p:spPr>
            <a:xfrm flipH="true" flipV="true">
              <a:off x="212" y="908914"/>
              <a:ext cx="1912569" cy="20131"/>
            </a:xfrm>
            <a:prstGeom prst="line">
              <a:avLst/>
            </a:prstGeom>
            <a:ln cap="flat" w="40262">
              <a:solidFill>
                <a:srgbClr val="01A0E8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6" id="16"/>
          <p:cNvGrpSpPr/>
          <p:nvPr/>
        </p:nvGrpSpPr>
        <p:grpSpPr>
          <a:xfrm rot="5400000">
            <a:off x="14315528" y="5130322"/>
            <a:ext cx="1946405" cy="1393567"/>
            <a:chOff x="0" y="0"/>
            <a:chExt cx="2595206" cy="185808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912781" y="0"/>
              <a:ext cx="682426" cy="1858089"/>
            </a:xfrm>
            <a:custGeom>
              <a:avLst/>
              <a:gdLst/>
              <a:ahLst/>
              <a:cxnLst/>
              <a:rect r="r" b="b" t="t" l="l"/>
              <a:pathLst>
                <a:path h="1858089" w="682426">
                  <a:moveTo>
                    <a:pt x="0" y="0"/>
                  </a:moveTo>
                  <a:lnTo>
                    <a:pt x="682425" y="0"/>
                  </a:lnTo>
                  <a:lnTo>
                    <a:pt x="682425" y="1858089"/>
                  </a:lnTo>
                  <a:lnTo>
                    <a:pt x="0" y="1858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8" id="18"/>
            <p:cNvSpPr/>
            <p:nvPr/>
          </p:nvSpPr>
          <p:spPr>
            <a:xfrm flipH="true" flipV="true">
              <a:off x="212" y="908914"/>
              <a:ext cx="1912569" cy="20131"/>
            </a:xfrm>
            <a:prstGeom prst="line">
              <a:avLst/>
            </a:prstGeom>
            <a:ln cap="flat" w="40262">
              <a:solidFill>
                <a:srgbClr val="01A0E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4355098" y="523525"/>
            <a:ext cx="11080098" cy="73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1"/>
              </a:lnSpc>
            </a:pPr>
            <a:r>
              <a:rPr lang="en-US" b="true" sz="5300" spc="-159">
                <a:solidFill>
                  <a:srgbClr val="23345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CV MODEL </a:t>
            </a:r>
            <a:r>
              <a:rPr lang="en-US" b="true" sz="5300" spc="-159">
                <a:solidFill>
                  <a:srgbClr val="0095D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ARCHITECTURE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35543" y="2722026"/>
            <a:ext cx="3016105" cy="815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2"/>
              </a:lnSpc>
            </a:pPr>
            <a:r>
              <a:rPr lang="en-US" b="true" sz="2614" spc="3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Object </a:t>
            </a:r>
          </a:p>
          <a:p>
            <a:pPr algn="ctr">
              <a:lnSpc>
                <a:spcPts val="3242"/>
              </a:lnSpc>
            </a:pPr>
            <a:r>
              <a:rPr lang="en-US" b="true" sz="2614" spc="3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Detection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708111" y="2989353"/>
            <a:ext cx="3016105" cy="39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b="true" sz="2514" spc="37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Classification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72938" y="2607726"/>
            <a:ext cx="4510212" cy="195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b="true" sz="2514" spc="37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CV </a:t>
            </a:r>
          </a:p>
          <a:p>
            <a:pPr algn="ctr">
              <a:lnSpc>
                <a:spcPts val="3118"/>
              </a:lnSpc>
            </a:pPr>
            <a:r>
              <a:rPr lang="en-US" b="true" sz="2514" spc="37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Model</a:t>
            </a:r>
          </a:p>
          <a:p>
            <a:pPr algn="ctr">
              <a:lnSpc>
                <a:spcPts val="3118"/>
              </a:lnSpc>
            </a:pPr>
            <a:r>
              <a:rPr lang="en-US" b="true" sz="2514" spc="37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Evaluation</a:t>
            </a:r>
          </a:p>
          <a:p>
            <a:pPr algn="ctr" marL="542933" indent="-271466" lvl="1">
              <a:lnSpc>
                <a:spcPts val="3118"/>
              </a:lnSpc>
              <a:buFont typeface="Arial"/>
              <a:buChar char="•"/>
            </a:pPr>
          </a:p>
          <a:p>
            <a:pPr algn="ctr">
              <a:lnSpc>
                <a:spcPts val="3118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3116593" y="7319081"/>
            <a:ext cx="4159619" cy="251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479"/>
              </a:lnSpc>
              <a:buFont typeface="Arial"/>
              <a:buChar char="•"/>
            </a:pPr>
            <a:r>
              <a:rPr lang="en-US" sz="1999" spc="29">
                <a:solidFill>
                  <a:srgbClr val="081D2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Purpose: Detect and crop cars from parking lot images.</a:t>
            </a:r>
          </a:p>
          <a:p>
            <a:pPr algn="l">
              <a:lnSpc>
                <a:spcPts val="2479"/>
              </a:lnSpc>
            </a:pPr>
          </a:p>
          <a:p>
            <a:pPr algn="l" marL="431799" indent="-215899" lvl="1">
              <a:lnSpc>
                <a:spcPts val="2479"/>
              </a:lnSpc>
              <a:buFont typeface="Arial"/>
              <a:buChar char="•"/>
            </a:pPr>
            <a:r>
              <a:rPr lang="en-US" sz="1999" spc="29">
                <a:solidFill>
                  <a:srgbClr val="081D2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Pre-trained model used: YOLOv8n (nano version for speed).</a:t>
            </a:r>
          </a:p>
          <a:p>
            <a:pPr algn="l">
              <a:lnSpc>
                <a:spcPts val="247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8028248" y="7324161"/>
            <a:ext cx="4375830" cy="157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480"/>
              </a:lnSpc>
              <a:buFont typeface="Arial"/>
              <a:buChar char="•"/>
            </a:pPr>
            <a:r>
              <a:rPr lang="en-US" sz="2000" spc="3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Purpose: Classify cropped spots as Open or Closed.</a:t>
            </a:r>
          </a:p>
          <a:p>
            <a:pPr algn="l">
              <a:lnSpc>
                <a:spcPts val="2480"/>
              </a:lnSpc>
            </a:pPr>
          </a:p>
          <a:p>
            <a:pPr algn="l" marL="431801" indent="-215900" lvl="1">
              <a:lnSpc>
                <a:spcPts val="248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pc="3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Modified VGG16: Added GAP + Dense Layers.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37553" y="7319081"/>
            <a:ext cx="4588165" cy="219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479"/>
              </a:lnSpc>
              <a:buFont typeface="Arial"/>
              <a:buChar char="•"/>
            </a:pPr>
            <a:r>
              <a:rPr lang="en-US" sz="1999" spc="29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Training Accuracy: 96%</a:t>
            </a:r>
          </a:p>
          <a:p>
            <a:pPr algn="l">
              <a:lnSpc>
                <a:spcPts val="2479"/>
              </a:lnSpc>
            </a:pPr>
          </a:p>
          <a:p>
            <a:pPr algn="l" marL="431799" indent="-215899" lvl="1">
              <a:lnSpc>
                <a:spcPts val="2479"/>
              </a:lnSpc>
              <a:buFont typeface="Arial"/>
              <a:buChar char="•"/>
            </a:pPr>
            <a:r>
              <a:rPr lang="en-US" sz="1999" spc="29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Validation Accuracy: ~60%</a:t>
            </a:r>
          </a:p>
          <a:p>
            <a:pPr algn="l">
              <a:lnSpc>
                <a:spcPts val="2479"/>
              </a:lnSpc>
            </a:pPr>
          </a:p>
          <a:p>
            <a:pPr algn="l" marL="431799" indent="-215899" lvl="1">
              <a:lnSpc>
                <a:spcPts val="2479"/>
              </a:lnSpc>
              <a:buFont typeface="Arial"/>
              <a:buChar char="•"/>
            </a:pPr>
            <a:r>
              <a:rPr lang="en-US" sz="1999" spc="29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Issues: Overfitting (small dataset).</a:t>
            </a:r>
          </a:p>
          <a:p>
            <a:pPr algn="l">
              <a:lnSpc>
                <a:spcPts val="247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4417053" y="6807282"/>
            <a:ext cx="145308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(YOLO</a:t>
            </a:r>
            <a:r>
              <a:rPr lang="en-US" sz="2400" b="true">
                <a:solidFill>
                  <a:srgbClr val="0095D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v8</a:t>
            </a: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612144" y="6807282"/>
            <a:ext cx="120803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(VGG</a:t>
            </a:r>
            <a:r>
              <a:rPr lang="en-US" sz="2400" b="true">
                <a:solidFill>
                  <a:srgbClr val="0095D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16</a:t>
            </a: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056747" y="6807282"/>
            <a:ext cx="290423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(Proof-</a:t>
            </a:r>
            <a:r>
              <a:rPr lang="en-US" sz="2400" b="true">
                <a:solidFill>
                  <a:srgbClr val="0095D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of-Concept</a:t>
            </a: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107094" y="2550116"/>
          <a:ext cx="13286792" cy="6308134"/>
        </p:xfrm>
        <a:graphic>
          <a:graphicData uri="http://schemas.openxmlformats.org/drawingml/2006/table">
            <a:tbl>
              <a:tblPr/>
              <a:tblGrid>
                <a:gridCol w="2349006"/>
                <a:gridCol w="2349006"/>
                <a:gridCol w="2349006"/>
                <a:gridCol w="2909647"/>
                <a:gridCol w="3330127"/>
              </a:tblGrid>
              <a:tr h="1165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Outcome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Model Prediction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Real Situation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Action Taken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Cost Impact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3FF"/>
                    </a:solidFill>
                  </a:tcPr>
                </a:tc>
              </a:tr>
              <a:tr h="12050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TP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Open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Open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Display spot to driver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Positive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5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TN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Closed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Closed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Hide spot from driver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Positive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68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FP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Open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Closed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Mislead driver to occupied spot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High (driver frustration, system distrust)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50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FN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Closed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Open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Hide a usable spot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Medium (opportunity loss)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355098" y="523525"/>
            <a:ext cx="11080098" cy="144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1"/>
              </a:lnSpc>
            </a:pPr>
            <a:r>
              <a:rPr lang="en-US" b="true" sz="5300" spc="-159">
                <a:solidFill>
                  <a:srgbClr val="23345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OUTCOME-ACTION PAIRINGS </a:t>
            </a:r>
            <a:r>
              <a:rPr lang="en-US" b="true" sz="5300" spc="-159">
                <a:solidFill>
                  <a:srgbClr val="01A0E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AND COST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DAGl4ns8nII</dc:identifier>
  <dcterms:modified xsi:type="dcterms:W3CDTF">2011-08-01T06:04:30Z</dcterms:modified>
  <cp:revision>1</cp:revision>
  <dc:title>Team110FinalProjectDeck.ppt</dc:title>
</cp:coreProperties>
</file>